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7" r:id="rId2"/>
    <p:sldId id="261" r:id="rId3"/>
    <p:sldId id="352" r:id="rId4"/>
    <p:sldId id="265" r:id="rId5"/>
    <p:sldId id="268" r:id="rId6"/>
    <p:sldId id="317" r:id="rId7"/>
    <p:sldId id="269" r:id="rId8"/>
    <p:sldId id="353" r:id="rId9"/>
    <p:sldId id="470" r:id="rId10"/>
    <p:sldId id="293" r:id="rId11"/>
    <p:sldId id="301" r:id="rId12"/>
    <p:sldId id="473" r:id="rId13"/>
    <p:sldId id="717" r:id="rId14"/>
    <p:sldId id="480" r:id="rId15"/>
    <p:sldId id="481" r:id="rId16"/>
    <p:sldId id="482" r:id="rId17"/>
    <p:sldId id="354" r:id="rId18"/>
    <p:sldId id="355" r:id="rId19"/>
    <p:sldId id="284" r:id="rId20"/>
    <p:sldId id="474" r:id="rId21"/>
    <p:sldId id="478" r:id="rId22"/>
    <p:sldId id="718" r:id="rId23"/>
    <p:sldId id="479" r:id="rId24"/>
    <p:sldId id="462" r:id="rId25"/>
    <p:sldId id="469" r:id="rId26"/>
    <p:sldId id="716" r:id="rId27"/>
    <p:sldId id="306" r:id="rId28"/>
    <p:sldId id="467" r:id="rId29"/>
    <p:sldId id="475" r:id="rId30"/>
    <p:sldId id="477" r:id="rId31"/>
    <p:sldId id="263"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40"/>
    <p:restoredTop sz="65250"/>
  </p:normalViewPr>
  <p:slideViewPr>
    <p:cSldViewPr snapToGrid="0" snapToObjects="1">
      <p:cViewPr varScale="1">
        <p:scale>
          <a:sx n="72" d="100"/>
          <a:sy n="72" d="100"/>
        </p:scale>
        <p:origin x="200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55B4B-F3D7-D844-A706-231CD9C905DC}" type="datetimeFigureOut">
              <a:rPr lang="en-US" smtClean="0"/>
              <a:t>6/24/19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01688-E6EB-1E45-9F55-5F132529C5D0}" type="slidenum">
              <a:rPr lang="en-US" smtClean="0"/>
              <a:t>‹#›</a:t>
            </a:fld>
            <a:endParaRPr lang="en-US"/>
          </a:p>
        </p:txBody>
      </p:sp>
    </p:spTree>
    <p:extLst>
      <p:ext uri="{BB962C8B-B14F-4D97-AF65-F5344CB8AC3E}">
        <p14:creationId xmlns:p14="http://schemas.microsoft.com/office/powerpoint/2010/main" val="87136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1pPr>
            <a:lvl2pPr marL="35879619" indent="-3544715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2pPr>
            <a:lvl3pPr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3pPr>
            <a:lvl4pPr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4pPr>
            <a:lvl5pPr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5pPr>
            <a:lvl6pPr marL="432465"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6pPr>
            <a:lvl7pPr marL="864931"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7pPr>
            <a:lvl8pPr marL="1297396"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8pPr>
            <a:lvl9pPr marL="1729862"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9pPr>
          </a:lstStyle>
          <a:p>
            <a:r>
              <a:rPr lang="en-US" sz="1200">
                <a:solidFill>
                  <a:srgbClr val="000000"/>
                </a:solidFill>
              </a:rPr>
              <a:t>IPM in Multifamily Housing Training</a:t>
            </a:r>
            <a:endParaRPr lang="en-GB" sz="1200">
              <a:solidFill>
                <a:srgbClr val="000000"/>
              </a:solidFill>
            </a:endParaRPr>
          </a:p>
        </p:txBody>
      </p:sp>
      <p:sp>
        <p:nvSpPr>
          <p:cNvPr id="37891" name="Rectangle 6"/>
          <p:cNvSpPr>
            <a:spLocks noGrp="1" noChangeArrowheads="1"/>
          </p:cNvSpPr>
          <p:nvPr>
            <p:ph type="ft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1pPr>
            <a:lvl2pPr marL="35879619" indent="-3544715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2pPr>
            <a:lvl3pPr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3pPr>
            <a:lvl4pPr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4pPr>
            <a:lvl5pPr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5pPr>
            <a:lvl6pPr marL="432465"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6pPr>
            <a:lvl7pPr marL="864931"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7pPr>
            <a:lvl8pPr marL="1297396"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8pPr>
            <a:lvl9pPr marL="1729862"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9pPr>
          </a:lstStyle>
          <a:p>
            <a:r>
              <a:rPr lang="en-GB" sz="1200">
                <a:solidFill>
                  <a:srgbClr val="000000"/>
                </a:solidFill>
              </a:rPr>
              <a:t>www.StopPests.org</a:t>
            </a:r>
          </a:p>
        </p:txBody>
      </p:sp>
      <p:sp>
        <p:nvSpPr>
          <p:cNvPr id="37892"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1pPr>
            <a:lvl2pPr marL="35879619" indent="-3544715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2pPr>
            <a:lvl3pPr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3pPr>
            <a:lvl4pPr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4pPr>
            <a:lvl5pPr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5pPr>
            <a:lvl6pPr marL="432465"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6pPr>
            <a:lvl7pPr marL="864931"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7pPr>
            <a:lvl8pPr marL="1297396"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8pPr>
            <a:lvl9pPr marL="1729862"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9pPr>
          </a:lstStyle>
          <a:p>
            <a:fld id="{472C2482-232C-8E42-A969-7E38F556605E}" type="slidenum">
              <a:rPr lang="en-GB" sz="1200">
                <a:solidFill>
                  <a:srgbClr val="000000"/>
                </a:solidFill>
              </a:rPr>
              <a:pPr/>
              <a:t>4</a:t>
            </a:fld>
            <a:endParaRPr lang="en-GB" sz="1200">
              <a:solidFill>
                <a:srgbClr val="000000"/>
              </a:solidFill>
            </a:endParaRPr>
          </a:p>
        </p:txBody>
      </p:sp>
      <p:sp>
        <p:nvSpPr>
          <p:cNvPr id="37893" name="Rectangle 7"/>
          <p:cNvSpPr txBox="1">
            <a:spLocks noGrp="1" noChangeArrowheads="1"/>
          </p:cNvSpPr>
          <p:nvPr/>
        </p:nvSpPr>
        <p:spPr bwMode="auto">
          <a:xfrm>
            <a:off x="3885903" y="8684381"/>
            <a:ext cx="2970609" cy="458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3" tIns="45712" rIns="91423" bIns="45712" anchor="b"/>
          <a:lstStyle>
            <a:lvl1pPr defTabSz="963613" eaLnBrk="0" hangingPunct="0">
              <a:defRPr sz="2400">
                <a:solidFill>
                  <a:schemeClr val="bg1"/>
                </a:solidFill>
                <a:latin typeface="Arial" charset="0"/>
                <a:ea typeface="ヒラギノ角ゴ Pro W3" charset="0"/>
                <a:cs typeface="ヒラギノ角ゴ Pro W3" charset="0"/>
              </a:defRPr>
            </a:lvl1pPr>
            <a:lvl2pPr marL="37931725" indent="-37474525" defTabSz="963613" eaLnBrk="0" hangingPunct="0">
              <a:defRPr sz="2400">
                <a:solidFill>
                  <a:schemeClr val="bg1"/>
                </a:solidFill>
                <a:latin typeface="Arial" charset="0"/>
                <a:ea typeface="ヒラギノ角ゴ Pro W3" charset="0"/>
                <a:cs typeface="ヒラギノ角ゴ Pro W3" charset="0"/>
              </a:defRPr>
            </a:lvl2pPr>
            <a:lvl3pPr eaLnBrk="0" hangingPunct="0">
              <a:defRPr sz="2400">
                <a:solidFill>
                  <a:schemeClr val="bg1"/>
                </a:solidFill>
                <a:latin typeface="Arial" charset="0"/>
                <a:ea typeface="ヒラギノ角ゴ Pro W3" charset="0"/>
                <a:cs typeface="ヒラギノ角ゴ Pro W3" charset="0"/>
              </a:defRPr>
            </a:lvl3pPr>
            <a:lvl4pPr eaLnBrk="0" hangingPunct="0">
              <a:defRPr sz="2400">
                <a:solidFill>
                  <a:schemeClr val="bg1"/>
                </a:solidFill>
                <a:latin typeface="Arial" charset="0"/>
                <a:ea typeface="ヒラギノ角ゴ Pro W3" charset="0"/>
                <a:cs typeface="ヒラギノ角ゴ Pro W3" charset="0"/>
              </a:defRPr>
            </a:lvl4pPr>
            <a:lvl5pPr eaLnBrk="0" hangingPunct="0">
              <a:defRPr sz="2400">
                <a:solidFill>
                  <a:schemeClr val="bg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gn="r" eaLnBrk="1" hangingPunct="1">
              <a:buFont typeface="Arial" charset="0"/>
              <a:buNone/>
            </a:pPr>
            <a:fld id="{9E7293BA-211E-7B4A-95B1-5447CC3085F6}" type="slidenum">
              <a:rPr lang="en-US" sz="1000">
                <a:solidFill>
                  <a:schemeClr val="tx1"/>
                </a:solidFill>
                <a:ea typeface="Osaka" charset="0"/>
                <a:cs typeface="Osaka" charset="0"/>
              </a:rPr>
              <a:pPr algn="r" eaLnBrk="1" hangingPunct="1">
                <a:buFont typeface="Arial" charset="0"/>
                <a:buNone/>
              </a:pPr>
              <a:t>4</a:t>
            </a:fld>
            <a:endParaRPr lang="en-US" sz="1000">
              <a:solidFill>
                <a:schemeClr val="tx1"/>
              </a:solidFill>
              <a:ea typeface="Osaka" charset="0"/>
              <a:cs typeface="Osaka" charset="0"/>
            </a:endParaRPr>
          </a:p>
        </p:txBody>
      </p:sp>
      <p:sp>
        <p:nvSpPr>
          <p:cNvPr id="37894" name="Rectangle 2"/>
          <p:cNvSpPr>
            <a:spLocks noGrp="1" noRot="1" noChangeAspect="1" noChangeArrowheads="1" noTextEdit="1"/>
          </p:cNvSpPr>
          <p:nvPr>
            <p:ph type="sldImg"/>
          </p:nvPr>
        </p:nvSpPr>
        <p:spPr>
          <a:xfrm>
            <a:off x="1144588" y="684213"/>
            <a:ext cx="4570412" cy="3429000"/>
          </a:xfrm>
          <a:ln/>
        </p:spPr>
      </p:sp>
      <p:sp>
        <p:nvSpPr>
          <p:cNvPr id="37895" name="Rectangle 3"/>
          <p:cNvSpPr>
            <a:spLocks noGrp="1" noChangeArrowheads="1"/>
          </p:cNvSpPr>
          <p:nvPr>
            <p:ph type="body" idx="1"/>
          </p:nvPr>
        </p:nvSpPr>
        <p:spPr>
          <a:xfrm>
            <a:off x="381000" y="4343703"/>
            <a:ext cx="6096000" cy="411691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423" tIns="45712" rIns="91423" bIns="45712"/>
          <a:lstStyle/>
          <a:p>
            <a:pPr defTabSz="873941"/>
            <a:r>
              <a:rPr lang="en-US">
                <a:ea typeface="ヒラギノ角ゴ Pro W3" charset="0"/>
                <a:cs typeface="ヒラギノ角ゴ Pro W3" charset="0"/>
              </a:rPr>
              <a:t>Integrated: sanitation, exclusion, and baits.</a:t>
            </a:r>
          </a:p>
          <a:p>
            <a:pPr defTabSz="873941"/>
            <a:r>
              <a:rPr lang="en-US">
                <a:ea typeface="ヒラギノ角ゴ Pro W3" charset="0"/>
                <a:cs typeface="ヒラギノ角ゴ Pro W3" charset="0"/>
              </a:rPr>
              <a:t>Pest: cockroaches</a:t>
            </a:r>
          </a:p>
          <a:p>
            <a:pPr defTabSz="873941"/>
            <a:r>
              <a:rPr lang="en-US">
                <a:ea typeface="ヒラギノ角ゴ Pro W3" charset="0"/>
                <a:cs typeface="ヒラギノ角ゴ Pro W3" charset="0"/>
              </a:rPr>
              <a:t>Management: no more cockroaches!</a:t>
            </a:r>
          </a:p>
          <a:p>
            <a:pPr defTabSz="873941"/>
            <a:endParaRPr lang="en-US">
              <a:ea typeface="ヒラギノ角ゴ Pro W3" charset="0"/>
              <a:cs typeface="ヒラギノ角ゴ Pro W3" charset="0"/>
            </a:endParaRPr>
          </a:p>
          <a:p>
            <a:pPr defTabSz="873941"/>
            <a:r>
              <a:rPr lang="en-US" i="1">
                <a:ea typeface="ヒラギノ角ゴ Pro W3" charset="0"/>
                <a:cs typeface="ヒラギノ角ゴ Pro W3" charset="0"/>
              </a:rPr>
              <a:t>Suggestion: Ask trainees what they think of when they hear “management.” </a:t>
            </a:r>
          </a:p>
          <a:p>
            <a:pPr defTabSz="873941"/>
            <a:r>
              <a:rPr lang="en-US" i="1">
                <a:ea typeface="ヒラギノ角ゴ Pro W3" charset="0"/>
                <a:cs typeface="ヒラギノ角ゴ Pro W3" charset="0"/>
              </a:rPr>
              <a:t>Tell them that they will have to be pest managers, overseeing all of the time and watching for parts of the building system that need to be fixed.</a:t>
            </a:r>
          </a:p>
        </p:txBody>
      </p:sp>
    </p:spTree>
    <p:extLst>
      <p:ext uri="{BB962C8B-B14F-4D97-AF65-F5344CB8AC3E}">
        <p14:creationId xmlns:p14="http://schemas.microsoft.com/office/powerpoint/2010/main" val="17955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r>
              <a:rPr lang="en-US">
                <a:ea typeface="Osaka" charset="0"/>
                <a:cs typeface="Osaka" charset="0"/>
              </a:rPr>
              <a:t>IPM in Multifamily Housing Training</a:t>
            </a:r>
          </a:p>
        </p:txBody>
      </p:sp>
      <p:sp>
        <p:nvSpPr>
          <p:cNvPr id="4301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r>
              <a:rPr lang="en-US">
                <a:ea typeface="Osaka" charset="0"/>
                <a:cs typeface="Osaka" charset="0"/>
              </a:rPr>
              <a:t>www.StopPests.org</a:t>
            </a:r>
          </a:p>
        </p:txBody>
      </p:sp>
      <p:sp>
        <p:nvSpPr>
          <p:cNvPr id="4301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fld id="{497A8EF1-EF07-1346-8662-06F5F28A3BEB}" type="slidenum">
              <a:rPr lang="en-US">
                <a:ea typeface="Osaka" charset="0"/>
                <a:cs typeface="Osaka" charset="0"/>
              </a:rPr>
              <a:pPr/>
              <a:t>5</a:t>
            </a:fld>
            <a:endParaRPr lang="en-US">
              <a:ea typeface="Osaka" charset="0"/>
              <a:cs typeface="Osaka" charset="0"/>
            </a:endParaRPr>
          </a:p>
        </p:txBody>
      </p:sp>
      <p:sp>
        <p:nvSpPr>
          <p:cNvPr id="43013" name="Rectangle 7"/>
          <p:cNvSpPr txBox="1">
            <a:spLocks noGrp="1" noChangeArrowheads="1"/>
          </p:cNvSpPr>
          <p:nvPr/>
        </p:nvSpPr>
        <p:spPr bwMode="auto">
          <a:xfrm>
            <a:off x="3885903" y="8685894"/>
            <a:ext cx="2970609"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b"/>
          <a:lstStyle>
            <a:lvl1pPr defTabSz="965200">
              <a:defRPr sz="1200">
                <a:solidFill>
                  <a:schemeClr val="tx1"/>
                </a:solidFill>
                <a:latin typeface="Arial" charset="0"/>
                <a:ea typeface="ＭＳ Ｐゴシック" charset="0"/>
                <a:cs typeface="Arial" charset="0"/>
              </a:defRPr>
            </a:lvl1pPr>
            <a:lvl2pPr marL="37931725" indent="-37474525" defTabSz="965200">
              <a:defRPr sz="1200">
                <a:solidFill>
                  <a:schemeClr val="tx1"/>
                </a:solidFill>
                <a:latin typeface="Arial" charset="0"/>
                <a:ea typeface="Arial" charset="0"/>
                <a:cs typeface="Arial" charset="0"/>
              </a:defRPr>
            </a:lvl2pPr>
            <a:lvl3pPr marL="1143000" indent="-228600" defTabSz="965200">
              <a:defRPr sz="1200">
                <a:solidFill>
                  <a:schemeClr val="tx1"/>
                </a:solidFill>
                <a:latin typeface="Arial" charset="0"/>
                <a:ea typeface="Arial" charset="0"/>
                <a:cs typeface="Arial" charset="0"/>
              </a:defRPr>
            </a:lvl3pPr>
            <a:lvl4pPr marL="1600200" indent="-228600" defTabSz="965200">
              <a:defRPr sz="1200">
                <a:solidFill>
                  <a:schemeClr val="tx1"/>
                </a:solidFill>
                <a:latin typeface="Arial" charset="0"/>
                <a:ea typeface="Arial" charset="0"/>
                <a:cs typeface="Arial" charset="0"/>
              </a:defRPr>
            </a:lvl4pPr>
            <a:lvl5pPr marL="2057400" indent="-228600" defTabSz="965200">
              <a:defRPr sz="1200">
                <a:solidFill>
                  <a:schemeClr val="tx1"/>
                </a:solidFill>
                <a:latin typeface="Arial" charset="0"/>
                <a:ea typeface="Arial" charset="0"/>
                <a:cs typeface="Arial" charset="0"/>
              </a:defRPr>
            </a:lvl5pPr>
            <a:lvl6pPr marL="2514600" indent="-228600" defTabSz="9652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52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52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52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a:fld id="{2EDB71E1-CF34-044C-9EE4-E9D2E5A30145}" type="slidenum">
              <a:rPr lang="en-US">
                <a:ea typeface="Osaka" charset="0"/>
                <a:cs typeface="Osaka" charset="0"/>
              </a:rPr>
              <a:pPr algn="r"/>
              <a:t>5</a:t>
            </a:fld>
            <a:endParaRPr lang="en-US">
              <a:ea typeface="Osaka" charset="0"/>
              <a:cs typeface="Osaka" charset="0"/>
            </a:endParaRPr>
          </a:p>
        </p:txBody>
      </p:sp>
      <p:sp>
        <p:nvSpPr>
          <p:cNvPr id="43014" name="Rectangle 2"/>
          <p:cNvSpPr>
            <a:spLocks noGrp="1" noRot="1" noChangeAspect="1" noChangeArrowheads="1" noTextEdit="1"/>
          </p:cNvSpPr>
          <p:nvPr>
            <p:ph type="sldImg"/>
          </p:nvPr>
        </p:nvSpPr>
        <p:spPr>
          <a:ln/>
        </p:spPr>
      </p:sp>
      <p:sp>
        <p:nvSpPr>
          <p:cNvPr id="430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Refer back to the discussion at the beginning of the day about previous practices and their effectiveness. </a:t>
            </a:r>
          </a:p>
          <a:p>
            <a:pPr eaLnBrk="1" hangingPunct="1"/>
            <a:endParaRPr lang="en-US" dirty="0">
              <a:latin typeface="Arial" charset="0"/>
              <a:cs typeface="Arial" charset="0"/>
            </a:endParaRPr>
          </a:p>
          <a:p>
            <a:pPr eaLnBrk="1" hangingPunct="1"/>
            <a:r>
              <a:rPr lang="en-US" dirty="0">
                <a:latin typeface="Arial" charset="0"/>
                <a:cs typeface="Arial" charset="0"/>
              </a:rPr>
              <a:t>Avoid disparaging pesticides. Put them in context. Pest management using only routine spraying of pesticides is akin to farming cockroaches. The building supplies food, water, and shelter for cockroaches to thrive in, and once a month some are harvested (killed by pesticides). As long as food, water, and shelter are present, the cockroaches will be there too. Pesticides work to kill most of the time, but they do not solve the ongoing problem and may pose unnecessary risk.</a:t>
            </a:r>
          </a:p>
          <a:p>
            <a:endParaRPr lang="en-US" dirty="0">
              <a:latin typeface="Arial" charset="0"/>
              <a:cs typeface="Arial" charset="0"/>
            </a:endParaRPr>
          </a:p>
        </p:txBody>
      </p:sp>
    </p:spTree>
    <p:extLst>
      <p:ext uri="{BB962C8B-B14F-4D97-AF65-F5344CB8AC3E}">
        <p14:creationId xmlns:p14="http://schemas.microsoft.com/office/powerpoint/2010/main" val="412820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r>
              <a:rPr lang="en-US">
                <a:ea typeface="Osaka" charset="0"/>
                <a:cs typeface="Osaka" charset="0"/>
              </a:rPr>
              <a:t>IPM in Multifamily Housing Training</a:t>
            </a:r>
          </a:p>
        </p:txBody>
      </p:sp>
      <p:sp>
        <p:nvSpPr>
          <p:cNvPr id="4710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r>
              <a:rPr lang="en-US">
                <a:ea typeface="Osaka" charset="0"/>
                <a:cs typeface="Osaka" charset="0"/>
              </a:rPr>
              <a:t>www.StopPests.org</a:t>
            </a:r>
          </a:p>
        </p:txBody>
      </p:sp>
      <p:sp>
        <p:nvSpPr>
          <p:cNvPr id="4710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fld id="{1FF6E264-F569-F649-9442-BEF9AE214BC5}" type="slidenum">
              <a:rPr lang="en-US">
                <a:ea typeface="Osaka" charset="0"/>
                <a:cs typeface="Osaka" charset="0"/>
              </a:rPr>
              <a:pPr/>
              <a:t>6</a:t>
            </a:fld>
            <a:endParaRPr lang="en-US">
              <a:ea typeface="Osaka" charset="0"/>
              <a:cs typeface="Osaka" charset="0"/>
            </a:endParaRPr>
          </a:p>
        </p:txBody>
      </p:sp>
      <p:sp>
        <p:nvSpPr>
          <p:cNvPr id="47109" name="Rectangle 2"/>
          <p:cNvSpPr>
            <a:spLocks noGrp="1" noRot="1" noChangeAspect="1" noChangeArrowheads="1" noTextEdit="1"/>
          </p:cNvSpPr>
          <p:nvPr>
            <p:ph type="sldImg"/>
          </p:nvPr>
        </p:nvSpPr>
        <p:spPr>
          <a:ln/>
        </p:spPr>
      </p:sp>
      <p:sp>
        <p:nvSpPr>
          <p:cNvPr id="471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i="1">
                <a:latin typeface="Arial" charset="0"/>
                <a:cs typeface="Arial" charset="0"/>
              </a:rPr>
              <a:t>Risk of exposure is the risk of coming in contact with a pesticide. Note that touching a pesticide that can be seen is not the only way to be exposed to pesticides. Get trainees to think about pesticides getting into the air and remaining on surfaces even when they can’t be seen or smelled. </a:t>
            </a:r>
          </a:p>
          <a:p>
            <a:endParaRPr lang="en-US" i="1">
              <a:latin typeface="Arial" charset="0"/>
              <a:cs typeface="Arial" charset="0"/>
            </a:endParaRPr>
          </a:p>
          <a:p>
            <a:r>
              <a:rPr lang="en-US" i="1">
                <a:latin typeface="Arial" charset="0"/>
                <a:cs typeface="Arial" charset="0"/>
              </a:rPr>
              <a:t>Another risk to consider is that someone could misuse a pesticide by applying it incorrectly. </a:t>
            </a:r>
          </a:p>
          <a:p>
            <a:endParaRPr lang="en-US" i="1">
              <a:latin typeface="Arial" charset="0"/>
              <a:cs typeface="Arial" charset="0"/>
            </a:endParaRPr>
          </a:p>
          <a:p>
            <a:r>
              <a:rPr lang="en-US" i="1">
                <a:latin typeface="Arial" charset="0"/>
                <a:cs typeface="Arial" charset="0"/>
              </a:rPr>
              <a:t>Suggestion: Have trainees think of and place on the gradient one or two other application methods they have seen.</a:t>
            </a:r>
          </a:p>
        </p:txBody>
      </p:sp>
    </p:spTree>
    <p:extLst>
      <p:ext uri="{BB962C8B-B14F-4D97-AF65-F5344CB8AC3E}">
        <p14:creationId xmlns:p14="http://schemas.microsoft.com/office/powerpoint/2010/main" val="2346654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go around making the case for pest management professionals</a:t>
            </a:r>
            <a:r>
              <a:rPr lang="en-US" baseline="0" dirty="0"/>
              <a:t> being more like doctors than plumbers. Work together and be part of the conversation. We need to step up to the plate and be interested in all of the solutions to our pest management problems.</a:t>
            </a:r>
            <a:endParaRPr lang="en-US" dirty="0"/>
          </a:p>
        </p:txBody>
      </p:sp>
      <p:sp>
        <p:nvSpPr>
          <p:cNvPr id="4" name="Slide Number Placeholder 3"/>
          <p:cNvSpPr>
            <a:spLocks noGrp="1"/>
          </p:cNvSpPr>
          <p:nvPr>
            <p:ph type="sldNum" sz="quarter" idx="10"/>
          </p:nvPr>
        </p:nvSpPr>
        <p:spPr/>
        <p:txBody>
          <a:bodyPr/>
          <a:lstStyle/>
          <a:p>
            <a:fld id="{D9964996-1BA2-254D-957E-D691BB4689AE}" type="slidenum">
              <a:rPr lang="en-US" smtClean="0"/>
              <a:t>9</a:t>
            </a:fld>
            <a:endParaRPr lang="en-US" dirty="0"/>
          </a:p>
        </p:txBody>
      </p:sp>
    </p:spTree>
    <p:extLst>
      <p:ext uri="{BB962C8B-B14F-4D97-AF65-F5344CB8AC3E}">
        <p14:creationId xmlns:p14="http://schemas.microsoft.com/office/powerpoint/2010/main" val="77250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a:t>
            </a:r>
            <a:r>
              <a:rPr lang="en-US" dirty="0" err="1"/>
              <a:t>pyrethroids</a:t>
            </a:r>
            <a:r>
              <a:rPr lang="en-US" dirty="0"/>
              <a:t>. Should include a combination product (</a:t>
            </a:r>
            <a:r>
              <a:rPr lang="en-US" dirty="0" err="1"/>
              <a:t>neonicitinoid</a:t>
            </a:r>
            <a:r>
              <a:rPr lang="en-US" dirty="0"/>
              <a:t> + </a:t>
            </a:r>
            <a:r>
              <a:rPr lang="en-US" dirty="0" err="1"/>
              <a:t>Pyrethroid</a:t>
            </a:r>
            <a:r>
              <a:rPr lang="en-US" dirty="0"/>
              <a:t>) or desiccant dust. (And </a:t>
            </a:r>
            <a:r>
              <a:rPr lang="en-US" dirty="0" err="1"/>
              <a:t>pyrocide</a:t>
            </a:r>
            <a:r>
              <a:rPr lang="en-US" dirty="0"/>
              <a:t> is not</a:t>
            </a:r>
            <a:r>
              <a:rPr lang="en-US" baseline="0" dirty="0"/>
              <a:t> a fumigant)</a:t>
            </a:r>
            <a:r>
              <a:rPr lang="en-US" dirty="0"/>
              <a:t> </a:t>
            </a:r>
          </a:p>
          <a:p>
            <a:r>
              <a:rPr lang="en-US" dirty="0"/>
              <a:t>Bed bugs have  developed resistance to </a:t>
            </a:r>
            <a:r>
              <a:rPr lang="en-US" dirty="0" err="1"/>
              <a:t>pyrethroids</a:t>
            </a:r>
            <a:r>
              <a:rPr lang="en-US" dirty="0"/>
              <a:t> </a:t>
            </a:r>
          </a:p>
        </p:txBody>
      </p:sp>
      <p:sp>
        <p:nvSpPr>
          <p:cNvPr id="4" name="Slide Number Placeholder 3"/>
          <p:cNvSpPr>
            <a:spLocks noGrp="1"/>
          </p:cNvSpPr>
          <p:nvPr>
            <p:ph type="sldNum" sz="quarter" idx="10"/>
          </p:nvPr>
        </p:nvSpPr>
        <p:spPr/>
        <p:txBody>
          <a:bodyPr/>
          <a:lstStyle/>
          <a:p>
            <a:fld id="{72F5A999-4BFA-DC4A-A6A5-3AEE70517367}" type="slidenum">
              <a:rPr lang="en-US" smtClean="0"/>
              <a:t>10</a:t>
            </a:fld>
            <a:endParaRPr lang="en-US"/>
          </a:p>
        </p:txBody>
      </p:sp>
    </p:spTree>
    <p:extLst>
      <p:ext uri="{BB962C8B-B14F-4D97-AF65-F5344CB8AC3E}">
        <p14:creationId xmlns:p14="http://schemas.microsoft.com/office/powerpoint/2010/main" val="2790200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01688-E6EB-1E45-9F55-5F132529C5D0}" type="slidenum">
              <a:rPr lang="en-US" smtClean="0"/>
              <a:t>16</a:t>
            </a:fld>
            <a:endParaRPr lang="en-US"/>
          </a:p>
        </p:txBody>
      </p:sp>
    </p:spTree>
    <p:extLst>
      <p:ext uri="{BB962C8B-B14F-4D97-AF65-F5344CB8AC3E}">
        <p14:creationId xmlns:p14="http://schemas.microsoft.com/office/powerpoint/2010/main" val="328908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1pPr>
            <a:lvl2pPr marL="702756" indent="-270291"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2pPr>
            <a:lvl3pPr marL="1081164"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3pPr>
            <a:lvl4pPr marL="1513629"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4pPr>
            <a:lvl5pPr marL="1946095"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5pPr>
            <a:lvl6pPr marL="2378560"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6pPr>
            <a:lvl7pPr marL="2811026"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7pPr>
            <a:lvl8pPr marL="3243491"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8pPr>
            <a:lvl9pPr marL="3675957"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9pPr>
          </a:lstStyle>
          <a:p>
            <a:r>
              <a:rPr lang="en-US" sz="1200">
                <a:solidFill>
                  <a:srgbClr val="000000"/>
                </a:solidFill>
              </a:rPr>
              <a:t>IPM in Multifamily Housing Training</a:t>
            </a:r>
            <a:endParaRPr lang="en-GB" sz="1200">
              <a:solidFill>
                <a:srgbClr val="000000"/>
              </a:solidFill>
            </a:endParaRPr>
          </a:p>
        </p:txBody>
      </p:sp>
      <p:sp>
        <p:nvSpPr>
          <p:cNvPr id="35842" name="Rectangle 6"/>
          <p:cNvSpPr>
            <a:spLocks noGrp="1" noChangeArrowheads="1"/>
          </p:cNvSpPr>
          <p:nvPr>
            <p:ph type="ft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1pPr>
            <a:lvl2pPr marL="702756" indent="-270291"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2pPr>
            <a:lvl3pPr marL="1081164"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3pPr>
            <a:lvl4pPr marL="1513629"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4pPr>
            <a:lvl5pPr marL="1946095"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5pPr>
            <a:lvl6pPr marL="2378560"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6pPr>
            <a:lvl7pPr marL="2811026"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7pPr>
            <a:lvl8pPr marL="3243491"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8pPr>
            <a:lvl9pPr marL="3675957"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9pPr>
          </a:lstStyle>
          <a:p>
            <a:r>
              <a:rPr lang="en-GB" sz="1200">
                <a:solidFill>
                  <a:srgbClr val="000000"/>
                </a:solidFill>
              </a:rPr>
              <a:t>www.StopPests.org</a:t>
            </a:r>
          </a:p>
        </p:txBody>
      </p:sp>
      <p:sp>
        <p:nvSpPr>
          <p:cNvPr id="3584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1pPr>
            <a:lvl2pPr marL="702756" indent="-270291"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2pPr>
            <a:lvl3pPr marL="1081164"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3pPr>
            <a:lvl4pPr marL="1513629"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4pPr>
            <a:lvl5pPr marL="1946095"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5pPr>
            <a:lvl6pPr marL="2378560"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6pPr>
            <a:lvl7pPr marL="2811026"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7pPr>
            <a:lvl8pPr marL="3243491"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8pPr>
            <a:lvl9pPr marL="3675957"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9pPr>
          </a:lstStyle>
          <a:p>
            <a:fld id="{2432A253-39D4-9A4F-8EE5-9BC5C7825702}" type="slidenum">
              <a:rPr lang="en-GB" sz="1200">
                <a:solidFill>
                  <a:srgbClr val="000000"/>
                </a:solidFill>
              </a:rPr>
              <a:pPr/>
              <a:t>19</a:t>
            </a:fld>
            <a:endParaRPr lang="en-GB" sz="1200">
              <a:solidFill>
                <a:srgbClr val="000000"/>
              </a:solidFill>
            </a:endParaRPr>
          </a:p>
        </p:txBody>
      </p:sp>
      <p:sp>
        <p:nvSpPr>
          <p:cNvPr id="35844" name="Rectangle 7"/>
          <p:cNvSpPr txBox="1">
            <a:spLocks noGrp="1" noChangeArrowheads="1"/>
          </p:cNvSpPr>
          <p:nvPr/>
        </p:nvSpPr>
        <p:spPr bwMode="auto">
          <a:xfrm>
            <a:off x="3885903" y="8684381"/>
            <a:ext cx="2970609" cy="458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3" tIns="45712" rIns="91423" bIns="45712" anchor="b"/>
          <a:lstStyle>
            <a:lvl1pPr defTabSz="963613" eaLnBrk="0" hangingPunct="0">
              <a:defRPr sz="2400">
                <a:solidFill>
                  <a:schemeClr val="bg1"/>
                </a:solidFill>
                <a:latin typeface="Arial" charset="0"/>
                <a:ea typeface="ヒラギノ角ゴ Pro W3" charset="0"/>
                <a:cs typeface="ヒラギノ角ゴ Pro W3" charset="0"/>
              </a:defRPr>
            </a:lvl1pPr>
            <a:lvl2pPr marL="742950" indent="-285750" defTabSz="963613" eaLnBrk="0" hangingPunct="0">
              <a:defRPr sz="2400">
                <a:solidFill>
                  <a:schemeClr val="bg1"/>
                </a:solidFill>
                <a:latin typeface="Arial" charset="0"/>
                <a:ea typeface="ヒラギノ角ゴ Pro W3" charset="0"/>
                <a:cs typeface="ヒラギノ角ゴ Pro W3" charset="0"/>
              </a:defRPr>
            </a:lvl2pPr>
            <a:lvl3pPr marL="1143000" indent="-228600" defTabSz="963613" eaLnBrk="0" hangingPunct="0">
              <a:defRPr sz="2400">
                <a:solidFill>
                  <a:schemeClr val="bg1"/>
                </a:solidFill>
                <a:latin typeface="Arial" charset="0"/>
                <a:ea typeface="ヒラギノ角ゴ Pro W3" charset="0"/>
                <a:cs typeface="ヒラギノ角ゴ Pro W3" charset="0"/>
              </a:defRPr>
            </a:lvl3pPr>
            <a:lvl4pPr marL="1600200" indent="-228600" defTabSz="963613" eaLnBrk="0" hangingPunct="0">
              <a:defRPr sz="2400">
                <a:solidFill>
                  <a:schemeClr val="bg1"/>
                </a:solidFill>
                <a:latin typeface="Arial" charset="0"/>
                <a:ea typeface="ヒラギノ角ゴ Pro W3" charset="0"/>
                <a:cs typeface="ヒラギノ角ゴ Pro W3" charset="0"/>
              </a:defRPr>
            </a:lvl4pPr>
            <a:lvl5pPr marL="2057400" indent="-228600" defTabSz="963613" eaLnBrk="0" hangingPunct="0">
              <a:defRPr sz="2400">
                <a:solidFill>
                  <a:schemeClr val="bg1"/>
                </a:solidFill>
                <a:latin typeface="Arial" charset="0"/>
                <a:ea typeface="ヒラギノ角ゴ Pro W3" charset="0"/>
                <a:cs typeface="ヒラギノ角ゴ Pro W3" charset="0"/>
              </a:defRPr>
            </a:lvl5pPr>
            <a:lvl6pPr marL="2514600" indent="-228600" defTabSz="963613"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2971800" indent="-228600" defTabSz="963613"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3429000" indent="-228600" defTabSz="963613"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3886200" indent="-228600" defTabSz="963613"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gn="r" eaLnBrk="1" hangingPunct="1">
              <a:buFont typeface="Arial" charset="0"/>
              <a:buNone/>
            </a:pPr>
            <a:fld id="{8E17AFAE-20F4-8F40-A9BA-5E1B92539C3A}" type="slidenum">
              <a:rPr lang="en-US" sz="1000">
                <a:solidFill>
                  <a:schemeClr val="tx1"/>
                </a:solidFill>
                <a:ea typeface="Osaka" charset="0"/>
                <a:cs typeface="Osaka" charset="0"/>
              </a:rPr>
              <a:pPr algn="r" eaLnBrk="1" hangingPunct="1">
                <a:buFont typeface="Arial" charset="0"/>
                <a:buNone/>
              </a:pPr>
              <a:t>19</a:t>
            </a:fld>
            <a:endParaRPr lang="en-US" sz="1000">
              <a:solidFill>
                <a:schemeClr val="tx1"/>
              </a:solidFill>
              <a:ea typeface="Osaka" charset="0"/>
              <a:cs typeface="Osaka" charset="0"/>
            </a:endParaRPr>
          </a:p>
        </p:txBody>
      </p:sp>
      <p:sp>
        <p:nvSpPr>
          <p:cNvPr id="35845" name="Rectangle 2"/>
          <p:cNvSpPr>
            <a:spLocks noGrp="1" noRot="1" noChangeAspect="1" noChangeArrowheads="1" noTextEdit="1"/>
          </p:cNvSpPr>
          <p:nvPr>
            <p:ph type="sldImg"/>
          </p:nvPr>
        </p:nvSpPr>
        <p:spPr>
          <a:xfrm>
            <a:off x="1143000" y="684213"/>
            <a:ext cx="4573588" cy="3429000"/>
          </a:xfrm>
          <a:ln/>
        </p:spPr>
      </p:sp>
      <p:sp>
        <p:nvSpPr>
          <p:cNvPr id="35846" name="Rectangle 3"/>
          <p:cNvSpPr>
            <a:spLocks noGrp="1" noChangeArrowheads="1"/>
          </p:cNvSpPr>
          <p:nvPr>
            <p:ph type="body" idx="1"/>
          </p:nvPr>
        </p:nvSpPr>
        <p:spPr>
          <a:xfrm>
            <a:off x="381000" y="4343703"/>
            <a:ext cx="6096000" cy="411691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423" tIns="45712" rIns="91423" bIns="45712"/>
          <a:lstStyle/>
          <a:p>
            <a:pPr defTabSz="873941"/>
            <a:r>
              <a:rPr lang="en-US">
                <a:ea typeface="ヒラギノ角ゴ Pro W3" charset="0"/>
                <a:cs typeface="ヒラギノ角ゴ Pro W3" charset="0"/>
              </a:rPr>
              <a:t>Pests require three things to survive:  food, water and shelter. Without any of the three, they won’t “stand up.” The three legged stool illustrates this point.</a:t>
            </a:r>
            <a:endParaRPr lang="en-US">
              <a:latin typeface="ヒラギノ角ゴ Pro W3" charset="0"/>
              <a:ea typeface="ヒラギノ角ゴ Pro W3" charset="0"/>
              <a:cs typeface="ヒラギノ角ゴ Pro W3" charset="0"/>
            </a:endParaRPr>
          </a:p>
          <a:p>
            <a:pPr defTabSz="873941"/>
            <a:endParaRPr lang="en-US">
              <a:latin typeface="ヒラギノ角ゴ Pro W3" charset="0"/>
              <a:ea typeface="ヒラギノ角ゴ Pro W3" charset="0"/>
              <a:cs typeface="ヒラギノ角ゴ Pro W3" charset="0"/>
            </a:endParaRPr>
          </a:p>
          <a:p>
            <a:pPr defTabSz="873941"/>
            <a:endParaRPr lang="en-US">
              <a:latin typeface="ヒラギノ角ゴ Pro W3" charset="0"/>
              <a:ea typeface="ヒラギノ角ゴ Pro W3" charset="0"/>
              <a:cs typeface="ヒラギノ角ゴ Pro W3" charset="0"/>
            </a:endParaRPr>
          </a:p>
        </p:txBody>
      </p:sp>
    </p:spTree>
    <p:extLst>
      <p:ext uri="{BB962C8B-B14F-4D97-AF65-F5344CB8AC3E}">
        <p14:creationId xmlns:p14="http://schemas.microsoft.com/office/powerpoint/2010/main" val="528711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DEDEEF60-F28B-3446-AE93-7F80C146E3EC}"/>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FD5865D7-74C4-604F-9DD5-6614B7C8A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panose="020B0300000000000000" pitchFamily="34" charset="-128"/>
              </a:rPr>
              <a:t>Give a brief introduction to the IPM team approach. Note that housing management and HUD have agreed to support the use of IPM. IPM and roles and responsibilities will be further discussed throughout the day.</a:t>
            </a:r>
          </a:p>
          <a:p>
            <a:r>
              <a:rPr lang="en-US" altLang="en-US">
                <a:latin typeface="Arial" panose="020B0604020202020204" pitchFamily="34" charset="0"/>
                <a:ea typeface="ヒラギノ角ゴ Pro W3" panose="020B0300000000000000" pitchFamily="34" charset="-128"/>
              </a:rPr>
              <a:t>Explain how education and record keeping can be used to control pests. Education results in people in the housing community changing behaviors so that the property is inhospitable to pests. Record keeping brings accountability to pest management and ensures that problems are fixed before the infestation grows. Documentation and education will be in every aspect of pest management.</a:t>
            </a:r>
          </a:p>
          <a:p>
            <a:endParaRPr lang="en-US" altLang="en-US">
              <a:latin typeface="Arial" panose="020B0604020202020204" pitchFamily="34" charset="0"/>
              <a:ea typeface="ヒラギノ角ゴ Pro W3" panose="020B0300000000000000" pitchFamily="34" charset="-128"/>
            </a:endParaRPr>
          </a:p>
          <a:p>
            <a:r>
              <a:rPr lang="en-US" altLang="en-US" b="1">
                <a:latin typeface="Arial" panose="020B0604020202020204" pitchFamily="34" charset="0"/>
                <a:ea typeface="ヒラギノ角ゴ Pro W3" panose="020B0300000000000000" pitchFamily="34" charset="-128"/>
              </a:rPr>
              <a:t>IPM Coordinator </a:t>
            </a:r>
            <a:r>
              <a:rPr lang="en-US" altLang="en-US">
                <a:latin typeface="Arial" panose="020B0604020202020204" pitchFamily="34" charset="0"/>
                <a:ea typeface="ヒラギノ角ゴ Pro W3" panose="020B0300000000000000" pitchFamily="34" charset="-128"/>
              </a:rPr>
              <a:t>Makes sure all jobs are funded and completed. The property can’t outsource the responsibility for quality assurance of an IPM program.</a:t>
            </a:r>
          </a:p>
          <a:p>
            <a:r>
              <a:rPr lang="en-US" altLang="en-US" b="1">
                <a:latin typeface="Arial" panose="020B0604020202020204" pitchFamily="34" charset="0"/>
                <a:ea typeface="ヒラギノ角ゴ Pro W3" panose="020B0300000000000000" pitchFamily="34" charset="-128"/>
              </a:rPr>
              <a:t>Property Manager </a:t>
            </a:r>
            <a:r>
              <a:rPr lang="en-US" altLang="en-US">
                <a:latin typeface="Arial" panose="020B0604020202020204" pitchFamily="34" charset="0"/>
                <a:ea typeface="ヒラギノ角ゴ Pro W3" panose="020B0300000000000000" pitchFamily="34" charset="-128"/>
              </a:rPr>
              <a:t>Responsible for the time and resource allocation at the property and often sets the tone for resident involvement.</a:t>
            </a:r>
          </a:p>
          <a:p>
            <a:r>
              <a:rPr lang="en-US" altLang="en-US" b="1">
                <a:latin typeface="Arial" panose="020B0604020202020204" pitchFamily="34" charset="0"/>
                <a:ea typeface="ヒラギノ角ゴ Pro W3" panose="020B0300000000000000" pitchFamily="34" charset="-128"/>
              </a:rPr>
              <a:t>Resident Support Services </a:t>
            </a:r>
            <a:r>
              <a:rPr lang="en-US" altLang="en-US">
                <a:latin typeface="Arial" panose="020B0604020202020204" pitchFamily="34" charset="0"/>
                <a:ea typeface="ヒラギノ角ゴ Pro W3" panose="020B0300000000000000" pitchFamily="34" charset="-128"/>
              </a:rPr>
              <a:t>Gets assistance for residents.</a:t>
            </a:r>
            <a:br>
              <a:rPr lang="en-US" altLang="en-US">
                <a:latin typeface="Arial" panose="020B0604020202020204" pitchFamily="34" charset="0"/>
                <a:ea typeface="ヒラギノ角ゴ Pro W3" panose="020B0300000000000000" pitchFamily="34" charset="-128"/>
              </a:rPr>
            </a:br>
            <a:r>
              <a:rPr lang="en-US" altLang="en-US" b="1">
                <a:latin typeface="Arial" panose="020B0604020202020204" pitchFamily="34" charset="0"/>
                <a:ea typeface="ヒラギノ角ゴ Pro W3" panose="020B0300000000000000" pitchFamily="34" charset="-128"/>
              </a:rPr>
              <a:t>Janitorial/Custodial Services </a:t>
            </a:r>
            <a:r>
              <a:rPr lang="en-US" altLang="en-US">
                <a:latin typeface="Arial" panose="020B0604020202020204" pitchFamily="34" charset="0"/>
                <a:ea typeface="ヒラギノ角ゴ Pro W3" panose="020B0300000000000000" pitchFamily="34" charset="-128"/>
              </a:rPr>
              <a:t>Cleans common areas.</a:t>
            </a:r>
            <a:br>
              <a:rPr lang="en-US" altLang="en-US">
                <a:latin typeface="Arial" panose="020B0604020202020204" pitchFamily="34" charset="0"/>
                <a:ea typeface="ヒラギノ角ゴ Pro W3" panose="020B0300000000000000" pitchFamily="34" charset="-128"/>
              </a:rPr>
            </a:br>
            <a:r>
              <a:rPr lang="en-US" altLang="en-US" b="1">
                <a:latin typeface="Arial" panose="020B0604020202020204" pitchFamily="34" charset="0"/>
                <a:ea typeface="ヒラギノ角ゴ Pro W3" panose="020B0300000000000000" pitchFamily="34" charset="-128"/>
              </a:rPr>
              <a:t>Building Superintendent Maintenance Crew </a:t>
            </a:r>
            <a:r>
              <a:rPr lang="en-US" altLang="en-US">
                <a:latin typeface="Arial" panose="020B0604020202020204" pitchFamily="34" charset="0"/>
                <a:ea typeface="ヒラギノ角ゴ Pro W3" panose="020B0300000000000000" pitchFamily="34" charset="-128"/>
              </a:rPr>
              <a:t>Fixes moisture issues and makes repairs that block pests.</a:t>
            </a:r>
            <a:br>
              <a:rPr lang="en-US" altLang="en-US">
                <a:latin typeface="Arial" panose="020B0604020202020204" pitchFamily="34" charset="0"/>
                <a:ea typeface="ヒラギノ角ゴ Pro W3" panose="020B0300000000000000" pitchFamily="34" charset="-128"/>
              </a:rPr>
            </a:br>
            <a:r>
              <a:rPr lang="en-US" altLang="en-US" b="1">
                <a:latin typeface="Arial" panose="020B0604020202020204" pitchFamily="34" charset="0"/>
                <a:ea typeface="ヒラギノ角ゴ Pro W3" panose="020B0300000000000000" pitchFamily="34" charset="-128"/>
              </a:rPr>
              <a:t>Resident </a:t>
            </a:r>
            <a:r>
              <a:rPr lang="en-US" altLang="en-US">
                <a:latin typeface="Arial" panose="020B0604020202020204" pitchFamily="34" charset="0"/>
                <a:ea typeface="ヒラギノ角ゴ Pro W3" panose="020B0300000000000000" pitchFamily="34" charset="-128"/>
              </a:rPr>
              <a:t>Cleans regularly and prepares unit for inspection and necessary treatments.</a:t>
            </a:r>
            <a:br>
              <a:rPr lang="en-US" altLang="en-US">
                <a:latin typeface="Arial" panose="020B0604020202020204" pitchFamily="34" charset="0"/>
                <a:ea typeface="ヒラギノ角ゴ Pro W3" panose="020B0300000000000000" pitchFamily="34" charset="-128"/>
              </a:rPr>
            </a:br>
            <a:r>
              <a:rPr lang="en-US" altLang="en-US" b="1">
                <a:latin typeface="Arial" panose="020B0604020202020204" pitchFamily="34" charset="0"/>
                <a:ea typeface="ヒラギノ角ゴ Pro W3" panose="020B0300000000000000" pitchFamily="34" charset="-128"/>
              </a:rPr>
              <a:t>Pest Management Professional (PMP) </a:t>
            </a:r>
            <a:r>
              <a:rPr lang="en-US" altLang="en-US">
                <a:latin typeface="Arial" panose="020B0604020202020204" pitchFamily="34" charset="0"/>
                <a:ea typeface="ヒラギノ角ゴ Pro W3" panose="020B0300000000000000" pitchFamily="34" charset="-128"/>
              </a:rPr>
              <a:t>Conducts inspections and applies pesticides that pose the least risk to human health and the environment.</a:t>
            </a:r>
            <a:br>
              <a:rPr lang="en-US" altLang="en-US">
                <a:latin typeface="Arial" panose="020B0604020202020204" pitchFamily="34" charset="0"/>
                <a:ea typeface="ヒラギノ角ゴ Pro W3" panose="020B0300000000000000" pitchFamily="34" charset="-128"/>
              </a:rPr>
            </a:br>
            <a:r>
              <a:rPr lang="en-US" altLang="en-US" b="1">
                <a:latin typeface="Arial" panose="020B0604020202020204" pitchFamily="34" charset="0"/>
                <a:ea typeface="ヒラギノ角ゴ Pro W3" panose="020B0300000000000000" pitchFamily="34" charset="-128"/>
              </a:rPr>
              <a:t>Landscape Services </a:t>
            </a:r>
            <a:r>
              <a:rPr lang="en-US" altLang="en-US">
                <a:latin typeface="Arial" panose="020B0604020202020204" pitchFamily="34" charset="0"/>
                <a:ea typeface="ヒラギノ角ゴ Pro W3" panose="020B0300000000000000" pitchFamily="34" charset="-128"/>
              </a:rPr>
              <a:t>Chooses plants that are pest-resistant and grow with minimal chemical assistance. Minimizing rat habitat should be considered when planting.</a:t>
            </a:r>
          </a:p>
          <a:p>
            <a:endParaRPr lang="en-US" altLang="en-US">
              <a:latin typeface="Arial" panose="020B0604020202020204" pitchFamily="34" charset="0"/>
              <a:ea typeface="ヒラギノ角ゴ Pro W3" panose="020B0300000000000000" pitchFamily="34" charset="-128"/>
            </a:endParaRPr>
          </a:p>
        </p:txBody>
      </p:sp>
      <p:sp>
        <p:nvSpPr>
          <p:cNvPr id="80900" name="Header Placeholder 3">
            <a:extLst>
              <a:ext uri="{FF2B5EF4-FFF2-40B4-BE49-F238E27FC236}">
                <a16:creationId xmlns:a16="http://schemas.microsoft.com/office/drawing/2014/main" id="{9FB8BDE1-1E8C-304E-8C30-F22C3288229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80901" name="Footer Placeholder 4">
            <a:extLst>
              <a:ext uri="{FF2B5EF4-FFF2-40B4-BE49-F238E27FC236}">
                <a16:creationId xmlns:a16="http://schemas.microsoft.com/office/drawing/2014/main" id="{52146563-93AF-774F-BE32-2C896E733AFD}"/>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a:t>www.StopPests.org</a:t>
            </a:r>
          </a:p>
        </p:txBody>
      </p:sp>
      <p:sp>
        <p:nvSpPr>
          <p:cNvPr id="80902" name="Slide Number Placeholder 5">
            <a:extLst>
              <a:ext uri="{FF2B5EF4-FFF2-40B4-BE49-F238E27FC236}">
                <a16:creationId xmlns:a16="http://schemas.microsoft.com/office/drawing/2014/main" id="{ED11BD01-55F9-B743-8039-33104B236B9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742950" indent="-28575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5E89BBD6-23D9-E041-9ED5-E70C96A7C9DE}" type="slidenum">
              <a:rPr lang="en-GB" altLang="en-US" smtClean="0"/>
              <a:pPr>
                <a:spcBef>
                  <a:spcPct val="0"/>
                </a:spcBef>
                <a:buFont typeface="Arial" panose="020B0604020202020204" pitchFamily="34" charset="0"/>
                <a:buNone/>
              </a:pPr>
              <a:t>26</a:t>
            </a:fld>
            <a:endParaRPr lang="en-GB" altLang="en-US"/>
          </a:p>
        </p:txBody>
      </p:sp>
    </p:spTree>
    <p:extLst>
      <p:ext uri="{BB962C8B-B14F-4D97-AF65-F5344CB8AC3E}">
        <p14:creationId xmlns:p14="http://schemas.microsoft.com/office/powerpoint/2010/main" val="3081096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76353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1662275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3184967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w/ Bottom Bar">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45513" y="6237288"/>
            <a:ext cx="609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itle 1"/>
          <p:cNvSpPr>
            <a:spLocks noGrp="1"/>
          </p:cNvSpPr>
          <p:nvPr>
            <p:ph type="title"/>
          </p:nvPr>
        </p:nvSpPr>
        <p:spPr>
          <a:xfrm>
            <a:off x="656214" y="353568"/>
            <a:ext cx="8077830" cy="731838"/>
          </a:xfrm>
        </p:spPr>
        <p:txBody>
          <a:bodyPr lIns="0" tIns="0" rIns="0" bIns="0"/>
          <a:lstStyle>
            <a:lvl1pPr algn="l">
              <a:defRPr/>
            </a:lvl1pPr>
          </a:lstStyle>
          <a:p>
            <a:r>
              <a:rPr lang="en-US"/>
              <a:t>Click to edit Master title style</a:t>
            </a:r>
            <a:endParaRPr lang="en-US" dirty="0"/>
          </a:p>
        </p:txBody>
      </p:sp>
      <p:sp>
        <p:nvSpPr>
          <p:cNvPr id="5" name="Content Placeholder 2"/>
          <p:cNvSpPr>
            <a:spLocks noGrp="1"/>
          </p:cNvSpPr>
          <p:nvPr>
            <p:ph idx="1"/>
          </p:nvPr>
        </p:nvSpPr>
        <p:spPr>
          <a:xfrm>
            <a:off x="654690" y="1115568"/>
            <a:ext cx="8077830" cy="47137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p:cNvSpPr>
            <a:spLocks noGrp="1"/>
          </p:cNvSpPr>
          <p:nvPr>
            <p:ph type="dt" sz="half" idx="10"/>
          </p:nvPr>
        </p:nvSpPr>
        <p:spPr>
          <a:xfrm>
            <a:off x="6640513" y="6386513"/>
            <a:ext cx="773112" cy="365125"/>
          </a:xfrm>
        </p:spPr>
        <p:txBody>
          <a:bodyPr/>
          <a:lstStyle>
            <a:lvl1pPr>
              <a:defRPr smtClean="0">
                <a:solidFill>
                  <a:schemeClr val="bg1"/>
                </a:solidFill>
              </a:defRPr>
            </a:lvl1pPr>
          </a:lstStyle>
          <a:p>
            <a:pPr>
              <a:defRPr/>
            </a:pPr>
            <a:r>
              <a:rPr lang="en-US"/>
              <a:t>4-2016</a:t>
            </a:r>
          </a:p>
        </p:txBody>
      </p:sp>
      <p:sp>
        <p:nvSpPr>
          <p:cNvPr id="8" name="Footer Placeholder 5"/>
          <p:cNvSpPr>
            <a:spLocks noGrp="1"/>
          </p:cNvSpPr>
          <p:nvPr>
            <p:ph type="ftr" sz="quarter" idx="11"/>
          </p:nvPr>
        </p:nvSpPr>
        <p:spPr>
          <a:xfrm>
            <a:off x="4956175" y="6386513"/>
            <a:ext cx="1485900" cy="365125"/>
          </a:xfrm>
        </p:spPr>
        <p:txBody>
          <a:bodyPr/>
          <a:lstStyle>
            <a:lvl1pPr>
              <a:defRPr>
                <a:solidFill>
                  <a:schemeClr val="bg1"/>
                </a:solidFill>
              </a:defRPr>
            </a:lvl1pPr>
          </a:lstStyle>
          <a:p>
            <a:pPr>
              <a:defRPr/>
            </a:pPr>
            <a:r>
              <a:rPr lang="en-US"/>
              <a:t>www.paipm.org</a:t>
            </a:r>
            <a:endParaRPr lang="en-US" dirty="0"/>
          </a:p>
        </p:txBody>
      </p:sp>
      <p:sp>
        <p:nvSpPr>
          <p:cNvPr id="9" name="Slide Number Placeholder 6"/>
          <p:cNvSpPr>
            <a:spLocks noGrp="1"/>
          </p:cNvSpPr>
          <p:nvPr>
            <p:ph type="sldNum" sz="quarter" idx="12"/>
          </p:nvPr>
        </p:nvSpPr>
        <p:spPr>
          <a:xfrm>
            <a:off x="7605713" y="6394450"/>
            <a:ext cx="768350" cy="365125"/>
          </a:xfrm>
        </p:spPr>
        <p:txBody>
          <a:bodyPr/>
          <a:lstStyle>
            <a:lvl1pPr>
              <a:defRPr>
                <a:solidFill>
                  <a:schemeClr val="bg1"/>
                </a:solidFill>
              </a:defRPr>
            </a:lvl1pPr>
          </a:lstStyle>
          <a:p>
            <a:fld id="{F148DF91-8670-1447-BF31-533C815B5CBC}" type="slidenum">
              <a:rPr lang="en-US"/>
              <a:pPr/>
              <a:t>‹#›</a:t>
            </a:fld>
            <a:endParaRPr lang="en-US"/>
          </a:p>
        </p:txBody>
      </p:sp>
    </p:spTree>
    <p:extLst>
      <p:ext uri="{BB962C8B-B14F-4D97-AF65-F5344CB8AC3E}">
        <p14:creationId xmlns:p14="http://schemas.microsoft.com/office/powerpoint/2010/main" val="73623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4106564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40187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3964957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2014031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1594574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267028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1382158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356FEFE-C67B-2B45-8463-85278E99A9A9}" type="datetimeFigureOut">
              <a:rPr lang="en-US" smtClean="0"/>
              <a:t>6/24/19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591438C-D110-B44F-8AFD-09689C6BFDFB}" type="slidenum">
              <a:rPr lang="en-US" smtClean="0"/>
              <a:t>‹#›</a:t>
            </a:fld>
            <a:endParaRPr lang="en-US"/>
          </a:p>
        </p:txBody>
      </p:sp>
    </p:spTree>
    <p:extLst>
      <p:ext uri="{BB962C8B-B14F-4D97-AF65-F5344CB8AC3E}">
        <p14:creationId xmlns:p14="http://schemas.microsoft.com/office/powerpoint/2010/main" val="146352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5356FEFE-C67B-2B45-8463-85278E99A9A9}" type="datetimeFigureOut">
              <a:rPr lang="en-US" smtClean="0"/>
              <a:t>6/24/19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1591438C-D110-B44F-8AFD-09689C6BFDFB}" type="slidenum">
              <a:rPr lang="en-US" smtClean="0"/>
              <a:t>‹#›</a:t>
            </a:fld>
            <a:endParaRPr lang="en-US"/>
          </a:p>
        </p:txBody>
      </p:sp>
      <p:pic>
        <p:nvPicPr>
          <p:cNvPr id="1031" name="Picture 6" descr="Banner.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551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1999" y="2748759"/>
            <a:ext cx="7772400" cy="3262814"/>
          </a:xfrm>
        </p:spPr>
        <p:txBody>
          <a:bodyPr>
            <a:normAutofit/>
          </a:bodyPr>
          <a:lstStyle/>
          <a:p>
            <a:r>
              <a:rPr lang="en-US" sz="2000" dirty="0">
                <a:latin typeface="Avenir Next" panose="020B0503020202020204" pitchFamily="34" charset="0"/>
              </a:rPr>
              <a:t>Susannah Reese, StopPests in Housing Project Manager</a:t>
            </a:r>
            <a:br>
              <a:rPr lang="en-US" sz="2000" dirty="0">
                <a:latin typeface="Avenir Next" panose="020B0503020202020204" pitchFamily="34" charset="0"/>
              </a:rPr>
            </a:br>
            <a:r>
              <a:rPr lang="en-US" sz="2000" b="1" dirty="0">
                <a:latin typeface="Avenir Next" panose="020B0503020202020204" pitchFamily="34" charset="0"/>
              </a:rPr>
              <a:t>sck27@cornell.edu</a:t>
            </a:r>
            <a:br>
              <a:rPr lang="en-US" sz="2000" dirty="0">
                <a:latin typeface="Avenir Next" panose="020B0503020202020204" pitchFamily="34" charset="0"/>
              </a:rPr>
            </a:br>
            <a:r>
              <a:rPr lang="en-US" sz="2000" dirty="0">
                <a:latin typeface="Avenir Next" panose="020B0503020202020204" pitchFamily="34" charset="0"/>
              </a:rPr>
              <a:t>Cornell University’s NE IPM Center</a:t>
            </a:r>
            <a:br>
              <a:rPr lang="en-US" sz="4000" dirty="0">
                <a:latin typeface="Avenir Next" panose="020B0503020202020204" pitchFamily="34" charset="0"/>
              </a:rPr>
            </a:br>
            <a:r>
              <a:rPr lang="en-US" sz="2000" dirty="0">
                <a:latin typeface="Avenir Next" panose="020B0503020202020204" pitchFamily="34" charset="0"/>
              </a:rPr>
              <a:t>June 27</a:t>
            </a:r>
            <a:r>
              <a:rPr lang="en-US" sz="2000" baseline="30000" dirty="0">
                <a:latin typeface="Avenir Next" panose="020B0503020202020204" pitchFamily="34" charset="0"/>
              </a:rPr>
              <a:t>th</a:t>
            </a:r>
            <a:r>
              <a:rPr lang="en-US" sz="2000" dirty="0">
                <a:latin typeface="Avenir Next" panose="020B0503020202020204" pitchFamily="34" charset="0"/>
              </a:rPr>
              <a:t> 2019</a:t>
            </a:r>
            <a:br>
              <a:rPr lang="en-US" sz="2000" dirty="0">
                <a:latin typeface="Avenir Next" panose="020B0503020202020204" pitchFamily="34" charset="0"/>
              </a:rPr>
            </a:br>
            <a:r>
              <a:rPr lang="en-US" sz="2000" dirty="0">
                <a:latin typeface="Avenir Next" panose="020B0503020202020204" pitchFamily="34" charset="0"/>
              </a:rPr>
              <a:t>HUD Region 3 Mid Atlantic Lead and Healthy Homes Summit</a:t>
            </a:r>
            <a:br>
              <a:rPr lang="en-US" sz="4000" dirty="0">
                <a:latin typeface="Avenir Next" panose="020B0503020202020204" pitchFamily="34" charset="0"/>
              </a:rPr>
            </a:br>
            <a:r>
              <a:rPr lang="en-US" sz="1400" dirty="0"/>
              <a:t>The Northeastern IPM Center receives support from the US Department of Housing and Urban Development’s Office of Lead Hazard Control and Healthy Homes through the US Department of Agriculture, NIFA agreement #2016-4866825905 </a:t>
            </a:r>
            <a:br>
              <a:rPr lang="en-US" sz="2000" dirty="0"/>
            </a:br>
            <a:endParaRPr lang="en-US" dirty="0"/>
          </a:p>
        </p:txBody>
      </p:sp>
      <p:pic>
        <p:nvPicPr>
          <p:cNvPr id="6" name="Picture 5" descr="usda_nifa_h_rgb_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657" y="5654894"/>
            <a:ext cx="3502152" cy="667512"/>
          </a:xfrm>
          <a:prstGeom prst="rect">
            <a:avLst/>
          </a:prstGeom>
        </p:spPr>
      </p:pic>
      <p:pic>
        <p:nvPicPr>
          <p:cNvPr id="3" name="Picture 2" descr="logo-red-yellow-black-www(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971" y="5424102"/>
            <a:ext cx="1368878" cy="1129097"/>
          </a:xfrm>
          <a:prstGeom prst="rect">
            <a:avLst/>
          </a:prstGeom>
        </p:spPr>
      </p:pic>
      <p:pic>
        <p:nvPicPr>
          <p:cNvPr id="5" name="Picture 4" descr="HUD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29" y="5310846"/>
            <a:ext cx="1381141" cy="1381141"/>
          </a:xfrm>
          <a:prstGeom prst="rect">
            <a:avLst/>
          </a:prstGeom>
        </p:spPr>
      </p:pic>
      <p:pic>
        <p:nvPicPr>
          <p:cNvPr id="7" name="Picture 6" descr="NEIPM logo.jpg">
            <a:extLst>
              <a:ext uri="{FF2B5EF4-FFF2-40B4-BE49-F238E27FC236}">
                <a16:creationId xmlns:a16="http://schemas.microsoft.com/office/drawing/2014/main" id="{8098B439-F7BE-254E-B5BA-A0722878B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1318" y="5535441"/>
            <a:ext cx="1121143" cy="931950"/>
          </a:xfrm>
          <a:prstGeom prst="rect">
            <a:avLst/>
          </a:prstGeom>
        </p:spPr>
      </p:pic>
      <p:sp>
        <p:nvSpPr>
          <p:cNvPr id="9" name="TextBox 8">
            <a:extLst>
              <a:ext uri="{FF2B5EF4-FFF2-40B4-BE49-F238E27FC236}">
                <a16:creationId xmlns:a16="http://schemas.microsoft.com/office/drawing/2014/main" id="{13DB9473-F32A-004F-A29F-8913F4E6D0DA}"/>
              </a:ext>
            </a:extLst>
          </p:cNvPr>
          <p:cNvSpPr txBox="1"/>
          <p:nvPr/>
        </p:nvSpPr>
        <p:spPr>
          <a:xfrm>
            <a:off x="511277" y="1692776"/>
            <a:ext cx="8121446" cy="1077218"/>
          </a:xfrm>
          <a:prstGeom prst="rect">
            <a:avLst/>
          </a:prstGeom>
          <a:noFill/>
        </p:spPr>
        <p:txBody>
          <a:bodyPr wrap="square" rtlCol="0">
            <a:spAutoFit/>
          </a:bodyPr>
          <a:lstStyle/>
          <a:p>
            <a:pPr algn="ctr"/>
            <a:r>
              <a:rPr lang="en-US" sz="3200" b="1" dirty="0">
                <a:latin typeface="Avenir Next" panose="020B0503020202020204" pitchFamily="34" charset="0"/>
              </a:rPr>
              <a:t>Improving Housing Quality with Integrated Pest Management (IPM)</a:t>
            </a:r>
          </a:p>
        </p:txBody>
      </p:sp>
    </p:spTree>
    <p:extLst>
      <p:ext uri="{BB962C8B-B14F-4D97-AF65-F5344CB8AC3E}">
        <p14:creationId xmlns:p14="http://schemas.microsoft.com/office/powerpoint/2010/main" val="111467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latin typeface="Avenir Next" panose="020B0503020202020204" pitchFamily="34" charset="0"/>
              </a:rPr>
              <a:t>Poorly written contracts</a:t>
            </a:r>
          </a:p>
        </p:txBody>
      </p:sp>
      <p:pic>
        <p:nvPicPr>
          <p:cNvPr id="4" name="Picture 3" descr="Screen Shot 2015-07-27 at 3.01.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06" y="1789471"/>
            <a:ext cx="7364042" cy="4753244"/>
          </a:xfrm>
          <a:prstGeom prst="rect">
            <a:avLst/>
          </a:prstGeom>
        </p:spPr>
      </p:pic>
      <p:sp>
        <p:nvSpPr>
          <p:cNvPr id="5" name="Donut 4"/>
          <p:cNvSpPr/>
          <p:nvPr/>
        </p:nvSpPr>
        <p:spPr>
          <a:xfrm>
            <a:off x="1225489" y="2316907"/>
            <a:ext cx="1527543" cy="562036"/>
          </a:xfrm>
          <a:prstGeom prst="donut">
            <a:avLst/>
          </a:prstGeom>
          <a:solidFill>
            <a:srgbClr val="FFFF00">
              <a:alpha val="54000"/>
            </a:srgbClr>
          </a:solidFill>
          <a:ln w="3175"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6" name="Donut 5"/>
          <p:cNvSpPr/>
          <p:nvPr/>
        </p:nvSpPr>
        <p:spPr>
          <a:xfrm flipV="1">
            <a:off x="2891654" y="3233366"/>
            <a:ext cx="1405753" cy="369797"/>
          </a:xfrm>
          <a:prstGeom prst="donut">
            <a:avLst/>
          </a:prstGeom>
          <a:solidFill>
            <a:srgbClr val="FFFF00">
              <a:alpha val="58000"/>
            </a:srgbClr>
          </a:solidFill>
          <a:ln w="3175"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7" name="Donut 6"/>
          <p:cNvSpPr/>
          <p:nvPr/>
        </p:nvSpPr>
        <p:spPr>
          <a:xfrm flipV="1">
            <a:off x="1335365" y="4106707"/>
            <a:ext cx="1577496" cy="432261"/>
          </a:xfrm>
          <a:prstGeom prst="donut">
            <a:avLst/>
          </a:prstGeom>
          <a:solidFill>
            <a:srgbClr val="FFFF00">
              <a:alpha val="57000"/>
            </a:srgbClr>
          </a:solidFill>
          <a:ln w="3175"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8" name="Donut 7"/>
          <p:cNvSpPr/>
          <p:nvPr/>
        </p:nvSpPr>
        <p:spPr>
          <a:xfrm>
            <a:off x="5402902" y="4088598"/>
            <a:ext cx="1405753" cy="468478"/>
          </a:xfrm>
          <a:prstGeom prst="donut">
            <a:avLst/>
          </a:prstGeom>
          <a:solidFill>
            <a:srgbClr val="FFFF00">
              <a:alpha val="55000"/>
            </a:srgbClr>
          </a:solidFill>
          <a:ln w="3175"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cxnSp>
        <p:nvCxnSpPr>
          <p:cNvPr id="13" name="Straight Connector 12"/>
          <p:cNvCxnSpPr>
            <a:cxnSpLocks/>
          </p:cNvCxnSpPr>
          <p:nvPr/>
        </p:nvCxnSpPr>
        <p:spPr>
          <a:xfrm>
            <a:off x="901936" y="5995158"/>
            <a:ext cx="3670064"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a:cxnSpLocks/>
          </p:cNvCxnSpPr>
          <p:nvPr/>
        </p:nvCxnSpPr>
        <p:spPr>
          <a:xfrm>
            <a:off x="4700112" y="5995158"/>
            <a:ext cx="3205023"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901936" y="6219079"/>
            <a:ext cx="2591754" cy="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999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latin typeface="Avenir Next" panose="020B0503020202020204" pitchFamily="34" charset="0"/>
              </a:rPr>
              <a:t>No contract oversight</a:t>
            </a:r>
          </a:p>
        </p:txBody>
      </p:sp>
      <p:pic>
        <p:nvPicPr>
          <p:cNvPr id="4" name="Picture 3" descr="Screen Shot 2015-07-27 at 2.58.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449" y="1873940"/>
            <a:ext cx="6124575" cy="3086100"/>
          </a:xfrm>
          <a:prstGeom prst="rect">
            <a:avLst/>
          </a:prstGeom>
        </p:spPr>
      </p:pic>
      <p:sp>
        <p:nvSpPr>
          <p:cNvPr id="5" name="Rectangle 4">
            <a:extLst>
              <a:ext uri="{FF2B5EF4-FFF2-40B4-BE49-F238E27FC236}">
                <a16:creationId xmlns:a16="http://schemas.microsoft.com/office/drawing/2014/main" id="{19E5021F-82E8-BF4B-BFB6-E6C9B9714A58}"/>
              </a:ext>
            </a:extLst>
          </p:cNvPr>
          <p:cNvSpPr/>
          <p:nvPr/>
        </p:nvSpPr>
        <p:spPr>
          <a:xfrm>
            <a:off x="363795" y="4955458"/>
            <a:ext cx="6263147"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venir Next" panose="020B0503020202020204" pitchFamily="34" charset="0"/>
              </a:rPr>
              <a:t>11 treatments?! </a:t>
            </a:r>
          </a:p>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venir Next" panose="020B0503020202020204" pitchFamily="34" charset="0"/>
              </a:rPr>
              <a:t>Who is paying attention?</a:t>
            </a:r>
          </a:p>
        </p:txBody>
      </p:sp>
      <p:sp>
        <p:nvSpPr>
          <p:cNvPr id="6" name="Rectangle 5">
            <a:extLst>
              <a:ext uri="{FF2B5EF4-FFF2-40B4-BE49-F238E27FC236}">
                <a16:creationId xmlns:a16="http://schemas.microsoft.com/office/drawing/2014/main" id="{48B74B79-DFE6-7A46-976B-6B58A8521A51}"/>
              </a:ext>
            </a:extLst>
          </p:cNvPr>
          <p:cNvSpPr/>
          <p:nvPr/>
        </p:nvSpPr>
        <p:spPr>
          <a:xfrm>
            <a:off x="6422426" y="2131592"/>
            <a:ext cx="2406939"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$500 +</a:t>
            </a:r>
          </a:p>
        </p:txBody>
      </p:sp>
      <p:sp>
        <p:nvSpPr>
          <p:cNvPr id="8" name="Rectangle 7">
            <a:extLst>
              <a:ext uri="{FF2B5EF4-FFF2-40B4-BE49-F238E27FC236}">
                <a16:creationId xmlns:a16="http://schemas.microsoft.com/office/drawing/2014/main" id="{943AF8B1-50ED-554E-BB0A-EB7255821C70}"/>
              </a:ext>
            </a:extLst>
          </p:cNvPr>
          <p:cNvSpPr/>
          <p:nvPr/>
        </p:nvSpPr>
        <p:spPr>
          <a:xfrm>
            <a:off x="6422425" y="2724883"/>
            <a:ext cx="2406939"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$500 +</a:t>
            </a:r>
          </a:p>
        </p:txBody>
      </p:sp>
      <p:sp>
        <p:nvSpPr>
          <p:cNvPr id="9" name="Rectangle 8">
            <a:extLst>
              <a:ext uri="{FF2B5EF4-FFF2-40B4-BE49-F238E27FC236}">
                <a16:creationId xmlns:a16="http://schemas.microsoft.com/office/drawing/2014/main" id="{88B09DF7-84AE-DE47-91AC-23DE83D51896}"/>
              </a:ext>
            </a:extLst>
          </p:cNvPr>
          <p:cNvSpPr/>
          <p:nvPr/>
        </p:nvSpPr>
        <p:spPr>
          <a:xfrm>
            <a:off x="6422424" y="3325336"/>
            <a:ext cx="2406939"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$500 +</a:t>
            </a:r>
          </a:p>
        </p:txBody>
      </p:sp>
      <p:sp>
        <p:nvSpPr>
          <p:cNvPr id="10" name="Rectangle 9">
            <a:extLst>
              <a:ext uri="{FF2B5EF4-FFF2-40B4-BE49-F238E27FC236}">
                <a16:creationId xmlns:a16="http://schemas.microsoft.com/office/drawing/2014/main" id="{6EDE7182-1D7B-E342-B9E7-0BD361E76CB7}"/>
              </a:ext>
            </a:extLst>
          </p:cNvPr>
          <p:cNvSpPr/>
          <p:nvPr/>
        </p:nvSpPr>
        <p:spPr>
          <a:xfrm>
            <a:off x="6422424" y="3906124"/>
            <a:ext cx="2406939" cy="2585323"/>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$500 =</a:t>
            </a:r>
          </a:p>
          <a:p>
            <a:pPr algn="ctr"/>
            <a:r>
              <a:rPr lang="en-US" sz="5400" b="1" dirty="0">
                <a:ln w="6600">
                  <a:solidFill>
                    <a:schemeClr val="accent2"/>
                  </a:solidFill>
                  <a:prstDash val="solid"/>
                </a:ln>
                <a:solidFill>
                  <a:srgbClr val="FFC000"/>
                </a:solidFill>
                <a:effectLst>
                  <a:outerShdw dist="38100" dir="2700000" algn="tl" rotWithShape="0">
                    <a:schemeClr val="accent2"/>
                  </a:outerShdw>
                </a:effectLst>
              </a:rPr>
              <a:t>$2000</a:t>
            </a:r>
          </a:p>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642068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DDEC-F065-294B-9720-05280C39A7EA}"/>
              </a:ext>
            </a:extLst>
          </p:cNvPr>
          <p:cNvSpPr>
            <a:spLocks noGrp="1"/>
          </p:cNvSpPr>
          <p:nvPr>
            <p:ph type="title"/>
          </p:nvPr>
        </p:nvSpPr>
        <p:spPr>
          <a:xfrm>
            <a:off x="639097" y="139496"/>
            <a:ext cx="8239564" cy="1220050"/>
          </a:xfrm>
        </p:spPr>
        <p:txBody>
          <a:bodyPr>
            <a:normAutofit fontScale="90000"/>
          </a:bodyPr>
          <a:lstStyle/>
          <a:p>
            <a:pPr algn="r"/>
            <a:r>
              <a:rPr lang="en-US" sz="4800" dirty="0">
                <a:latin typeface="Avenir Next" panose="020B0503020202020204" pitchFamily="34" charset="0"/>
              </a:rPr>
              <a:t>Low-bid/one-size fits all contracts</a:t>
            </a:r>
          </a:p>
        </p:txBody>
      </p:sp>
      <p:pic>
        <p:nvPicPr>
          <p:cNvPr id="4" name="Picture 3">
            <a:extLst>
              <a:ext uri="{FF2B5EF4-FFF2-40B4-BE49-F238E27FC236}">
                <a16:creationId xmlns:a16="http://schemas.microsoft.com/office/drawing/2014/main" id="{3012DD80-E7BC-8E4F-8F43-C37FB1D46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92" y="1713535"/>
            <a:ext cx="5012548" cy="5143500"/>
          </a:xfrm>
          <a:prstGeom prst="rect">
            <a:avLst/>
          </a:prstGeom>
        </p:spPr>
      </p:pic>
      <p:sp>
        <p:nvSpPr>
          <p:cNvPr id="5" name="TextBox 4">
            <a:extLst>
              <a:ext uri="{FF2B5EF4-FFF2-40B4-BE49-F238E27FC236}">
                <a16:creationId xmlns:a16="http://schemas.microsoft.com/office/drawing/2014/main" id="{B3411460-F3C3-A24D-9E88-EFAEF9E0FEC2}"/>
              </a:ext>
            </a:extLst>
          </p:cNvPr>
          <p:cNvSpPr txBox="1"/>
          <p:nvPr/>
        </p:nvSpPr>
        <p:spPr>
          <a:xfrm>
            <a:off x="6155549" y="2565254"/>
            <a:ext cx="2398516" cy="2677656"/>
          </a:xfrm>
          <a:prstGeom prst="rect">
            <a:avLst/>
          </a:prstGeom>
          <a:noFill/>
        </p:spPr>
        <p:txBody>
          <a:bodyPr wrap="square" rtlCol="0">
            <a:spAutoFit/>
          </a:bodyPr>
          <a:lstStyle/>
          <a:p>
            <a:r>
              <a:rPr lang="en-US" sz="2100" dirty="0">
                <a:latin typeface="Avenir Next" panose="020B0503020202020204" pitchFamily="34" charset="0"/>
              </a:rPr>
              <a:t>These technicians visited 61 units from 9am to 2:30pm. 330 minutes ➗ 61 = 5.4 minutes</a:t>
            </a:r>
          </a:p>
          <a:p>
            <a:r>
              <a:rPr lang="en-US" sz="2100" dirty="0">
                <a:latin typeface="Avenir Next" panose="020B0503020202020204" pitchFamily="34" charset="0"/>
              </a:rPr>
              <a:t>(3 minutes per unit?)</a:t>
            </a:r>
          </a:p>
        </p:txBody>
      </p:sp>
    </p:spTree>
    <p:extLst>
      <p:ext uri="{BB962C8B-B14F-4D97-AF65-F5344CB8AC3E}">
        <p14:creationId xmlns:p14="http://schemas.microsoft.com/office/powerpoint/2010/main" val="1348967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BE92-F65A-8749-82F3-44FA059DBA7F}"/>
              </a:ext>
            </a:extLst>
          </p:cNvPr>
          <p:cNvSpPr>
            <a:spLocks noGrp="1"/>
          </p:cNvSpPr>
          <p:nvPr>
            <p:ph type="title"/>
          </p:nvPr>
        </p:nvSpPr>
        <p:spPr>
          <a:xfrm>
            <a:off x="5163670" y="2049648"/>
            <a:ext cx="3801035" cy="3418821"/>
          </a:xfrm>
        </p:spPr>
        <p:txBody>
          <a:bodyPr/>
          <a:lstStyle/>
          <a:p>
            <a:pPr algn="r"/>
            <a:r>
              <a:rPr lang="en-US" dirty="0">
                <a:latin typeface="Avenir Next" panose="020B0503020202020204" pitchFamily="34" charset="0"/>
              </a:rPr>
              <a:t>Monitoring is lacking &amp; REAC discourages use</a:t>
            </a:r>
          </a:p>
        </p:txBody>
      </p:sp>
      <p:pic>
        <p:nvPicPr>
          <p:cNvPr id="5" name="Content Placeholder 4">
            <a:extLst>
              <a:ext uri="{FF2B5EF4-FFF2-40B4-BE49-F238E27FC236}">
                <a16:creationId xmlns:a16="http://schemas.microsoft.com/office/drawing/2014/main" id="{9CE381F4-EB21-834A-8B22-43B53927274A}"/>
              </a:ext>
            </a:extLst>
          </p:cNvPr>
          <p:cNvPicPr>
            <a:picLocks noGrp="1" noChangeAspect="1"/>
          </p:cNvPicPr>
          <p:nvPr>
            <p:ph idx="1"/>
          </p:nvPr>
        </p:nvPicPr>
        <p:blipFill>
          <a:blip r:embed="rId2"/>
          <a:stretch>
            <a:fillRect/>
          </a:stretch>
        </p:blipFill>
        <p:spPr>
          <a:xfrm rot="5400000">
            <a:off x="-860612" y="860612"/>
            <a:ext cx="6884895" cy="5163671"/>
          </a:xfrm>
        </p:spPr>
      </p:pic>
    </p:spTree>
    <p:extLst>
      <p:ext uri="{BB962C8B-B14F-4D97-AF65-F5344CB8AC3E}">
        <p14:creationId xmlns:p14="http://schemas.microsoft.com/office/powerpoint/2010/main" val="1478726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FA16-CA78-AD43-908A-8BE29029636B}"/>
              </a:ext>
            </a:extLst>
          </p:cNvPr>
          <p:cNvSpPr>
            <a:spLocks noGrp="1"/>
          </p:cNvSpPr>
          <p:nvPr>
            <p:ph type="title"/>
          </p:nvPr>
        </p:nvSpPr>
        <p:spPr>
          <a:xfrm>
            <a:off x="5216628" y="2099852"/>
            <a:ext cx="3691398" cy="1329148"/>
          </a:xfrm>
        </p:spPr>
        <p:txBody>
          <a:bodyPr/>
          <a:lstStyle/>
          <a:p>
            <a:pPr algn="r"/>
            <a:r>
              <a:rPr lang="en-US" dirty="0">
                <a:latin typeface="Avenir Next" panose="020B0503020202020204" pitchFamily="34" charset="0"/>
              </a:rPr>
              <a:t>Over-reliance on sprays</a:t>
            </a:r>
          </a:p>
        </p:txBody>
      </p:sp>
      <p:pic>
        <p:nvPicPr>
          <p:cNvPr id="5" name="Picture 4">
            <a:extLst>
              <a:ext uri="{FF2B5EF4-FFF2-40B4-BE49-F238E27FC236}">
                <a16:creationId xmlns:a16="http://schemas.microsoft.com/office/drawing/2014/main" id="{56002DCA-AAD8-B142-A047-887888A6A4AD}"/>
              </a:ext>
            </a:extLst>
          </p:cNvPr>
          <p:cNvPicPr>
            <a:picLocks noChangeAspect="1"/>
          </p:cNvPicPr>
          <p:nvPr/>
        </p:nvPicPr>
        <p:blipFill>
          <a:blip r:embed="rId2"/>
          <a:stretch>
            <a:fillRect/>
          </a:stretch>
        </p:blipFill>
        <p:spPr>
          <a:xfrm rot="5400000">
            <a:off x="-857250" y="857250"/>
            <a:ext cx="6858000" cy="5143500"/>
          </a:xfrm>
          <a:prstGeom prst="rect">
            <a:avLst/>
          </a:prstGeom>
        </p:spPr>
      </p:pic>
    </p:spTree>
    <p:extLst>
      <p:ext uri="{BB962C8B-B14F-4D97-AF65-F5344CB8AC3E}">
        <p14:creationId xmlns:p14="http://schemas.microsoft.com/office/powerpoint/2010/main" val="62384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7DEC-9E6E-C04B-96D7-12FD65240C9F}"/>
              </a:ext>
            </a:extLst>
          </p:cNvPr>
          <p:cNvSpPr>
            <a:spLocks noGrp="1"/>
          </p:cNvSpPr>
          <p:nvPr>
            <p:ph type="title"/>
          </p:nvPr>
        </p:nvSpPr>
        <p:spPr>
          <a:xfrm>
            <a:off x="6364941" y="1798639"/>
            <a:ext cx="2779059" cy="3329174"/>
          </a:xfrm>
        </p:spPr>
        <p:txBody>
          <a:bodyPr/>
          <a:lstStyle/>
          <a:p>
            <a:pPr algn="r"/>
            <a:r>
              <a:rPr lang="en-US" dirty="0">
                <a:latin typeface="Avenir Next" panose="020B0503020202020204" pitchFamily="34" charset="0"/>
              </a:rPr>
              <a:t>Clutter and sanitation</a:t>
            </a:r>
          </a:p>
        </p:txBody>
      </p:sp>
      <p:pic>
        <p:nvPicPr>
          <p:cNvPr id="3" name="Picture 2" descr="clutter.png">
            <a:extLst>
              <a:ext uri="{FF2B5EF4-FFF2-40B4-BE49-F238E27FC236}">
                <a16:creationId xmlns:a16="http://schemas.microsoft.com/office/drawing/2014/main" id="{4E005FB6-2038-774F-B138-AB968D719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64941" cy="6858000"/>
          </a:xfrm>
          <a:prstGeom prst="rect">
            <a:avLst/>
          </a:prstGeom>
          <a:ln>
            <a:noFill/>
          </a:ln>
        </p:spPr>
      </p:pic>
    </p:spTree>
    <p:extLst>
      <p:ext uri="{BB962C8B-B14F-4D97-AF65-F5344CB8AC3E}">
        <p14:creationId xmlns:p14="http://schemas.microsoft.com/office/powerpoint/2010/main" val="380592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14C7-2066-C042-881B-D85820061DBA}"/>
              </a:ext>
            </a:extLst>
          </p:cNvPr>
          <p:cNvSpPr>
            <a:spLocks noGrp="1"/>
          </p:cNvSpPr>
          <p:nvPr>
            <p:ph type="title"/>
          </p:nvPr>
        </p:nvSpPr>
        <p:spPr/>
        <p:txBody>
          <a:bodyPr/>
          <a:lstStyle/>
          <a:p>
            <a:pPr algn="r"/>
            <a:r>
              <a:rPr lang="en-US" dirty="0">
                <a:latin typeface="Avenir Next" panose="020B0503020202020204" pitchFamily="34" charset="0"/>
              </a:rPr>
              <a:t>Self-treatments</a:t>
            </a:r>
          </a:p>
        </p:txBody>
      </p:sp>
      <p:pic>
        <p:nvPicPr>
          <p:cNvPr id="8" name="Picture 7">
            <a:extLst>
              <a:ext uri="{FF2B5EF4-FFF2-40B4-BE49-F238E27FC236}">
                <a16:creationId xmlns:a16="http://schemas.microsoft.com/office/drawing/2014/main" id="{7A0C398F-8030-D54B-B42A-4B6B426EE7DB}"/>
              </a:ext>
            </a:extLst>
          </p:cNvPr>
          <p:cNvPicPr>
            <a:picLocks noChangeAspect="1"/>
          </p:cNvPicPr>
          <p:nvPr/>
        </p:nvPicPr>
        <p:blipFill rotWithShape="1">
          <a:blip r:embed="rId3"/>
          <a:srcRect l="25735" t="2176" b="13906"/>
          <a:stretch/>
        </p:blipFill>
        <p:spPr>
          <a:xfrm>
            <a:off x="0" y="1584326"/>
            <a:ext cx="6223813" cy="5273674"/>
          </a:xfrm>
          <a:prstGeom prst="rect">
            <a:avLst/>
          </a:prstGeom>
          <a:ln>
            <a:noFill/>
          </a:ln>
        </p:spPr>
      </p:pic>
      <p:pic>
        <p:nvPicPr>
          <p:cNvPr id="3" name="Picture 2" descr="barbiebugbomb.jpeg">
            <a:extLst>
              <a:ext uri="{FF2B5EF4-FFF2-40B4-BE49-F238E27FC236}">
                <a16:creationId xmlns:a16="http://schemas.microsoft.com/office/drawing/2014/main" id="{1422F18E-C649-7540-B3A8-05410B8C00A1}"/>
              </a:ext>
            </a:extLst>
          </p:cNvPr>
          <p:cNvPicPr>
            <a:picLocks noChangeAspect="1"/>
          </p:cNvPicPr>
          <p:nvPr/>
        </p:nvPicPr>
        <p:blipFill rotWithShape="1">
          <a:blip r:embed="rId4">
            <a:extLst>
              <a:ext uri="{28A0092B-C50C-407E-A947-70E740481C1C}">
                <a14:useLocalDpi xmlns:a14="http://schemas.microsoft.com/office/drawing/2010/main" val="0"/>
              </a:ext>
            </a:extLst>
          </a:blip>
          <a:srcRect l="10415" r="21204"/>
          <a:stretch/>
        </p:blipFill>
        <p:spPr>
          <a:xfrm>
            <a:off x="4342221" y="1512716"/>
            <a:ext cx="4801779" cy="5266626"/>
          </a:xfrm>
          <a:prstGeom prst="rect">
            <a:avLst/>
          </a:prstGeom>
          <a:ln>
            <a:noFill/>
          </a:ln>
        </p:spPr>
      </p:pic>
      <p:grpSp>
        <p:nvGrpSpPr>
          <p:cNvPr id="4" name="Group 11">
            <a:extLst>
              <a:ext uri="{FF2B5EF4-FFF2-40B4-BE49-F238E27FC236}">
                <a16:creationId xmlns:a16="http://schemas.microsoft.com/office/drawing/2014/main" id="{D53DDF71-937B-A846-A7D0-59E8401CB99B}"/>
              </a:ext>
            </a:extLst>
          </p:cNvPr>
          <p:cNvGrpSpPr>
            <a:grpSpLocks/>
          </p:cNvGrpSpPr>
          <p:nvPr/>
        </p:nvGrpSpPr>
        <p:grpSpPr bwMode="auto">
          <a:xfrm>
            <a:off x="0" y="0"/>
            <a:ext cx="2228850" cy="2171700"/>
            <a:chOff x="5029200" y="1447800"/>
            <a:chExt cx="3810000" cy="3810000"/>
          </a:xfrm>
        </p:grpSpPr>
        <p:pic>
          <p:nvPicPr>
            <p:cNvPr id="5" name="Picture 4" descr="Milwaukee 012">
              <a:extLst>
                <a:ext uri="{FF2B5EF4-FFF2-40B4-BE49-F238E27FC236}">
                  <a16:creationId xmlns:a16="http://schemas.microsoft.com/office/drawing/2014/main" id="{D6BC5F68-07E4-ED43-8EB8-D5BA823CCE96}"/>
                </a:ext>
              </a:extLst>
            </p:cNvPr>
            <p:cNvPicPr>
              <a:picLocks noChangeAspect="1" noChangeArrowheads="1"/>
            </p:cNvPicPr>
            <p:nvPr/>
          </p:nvPicPr>
          <p:blipFill>
            <a:blip r:embed="rId5">
              <a:clrChange>
                <a:clrFrom>
                  <a:srgbClr val="553020"/>
                </a:clrFrom>
                <a:clrTo>
                  <a:srgbClr val="553020">
                    <a:alpha val="0"/>
                  </a:srgbClr>
                </a:clrTo>
              </a:clrChange>
              <a:extLst>
                <a:ext uri="{28A0092B-C50C-407E-A947-70E740481C1C}">
                  <a14:useLocalDpi xmlns:a14="http://schemas.microsoft.com/office/drawing/2010/main" val="0"/>
                </a:ext>
              </a:extLst>
            </a:blip>
            <a:srcRect l="14844" t="6250" r="8594" b="6250"/>
            <a:stretch>
              <a:fillRect/>
            </a:stretch>
          </p:blipFill>
          <p:spPr bwMode="auto">
            <a:xfrm>
              <a:off x="5257800" y="1752600"/>
              <a:ext cx="3429000" cy="3200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204F5C5-6F38-3A4B-98BB-5A7F20866FC2}"/>
                </a:ext>
              </a:extLst>
            </p:cNvPr>
            <p:cNvSpPr/>
            <p:nvPr/>
          </p:nvSpPr>
          <p:spPr>
            <a:xfrm>
              <a:off x="5792422" y="2057734"/>
              <a:ext cx="913829" cy="839704"/>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 name="&quot;No&quot; Symbol 6">
              <a:extLst>
                <a:ext uri="{FF2B5EF4-FFF2-40B4-BE49-F238E27FC236}">
                  <a16:creationId xmlns:a16="http://schemas.microsoft.com/office/drawing/2014/main" id="{79A521FE-32B2-F247-897A-5803B9802421}"/>
                </a:ext>
              </a:extLst>
            </p:cNvPr>
            <p:cNvSpPr/>
            <p:nvPr/>
          </p:nvSpPr>
          <p:spPr bwMode="auto">
            <a:xfrm>
              <a:off x="5029200" y="1447800"/>
              <a:ext cx="3810000" cy="3810000"/>
            </a:xfrm>
            <a:prstGeom prst="noSmoking">
              <a:avLst>
                <a:gd name="adj" fmla="val 7506"/>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rgbClr val="FF0000"/>
                </a:solidFill>
              </a:endParaRPr>
            </a:p>
          </p:txBody>
        </p:sp>
      </p:grpSp>
    </p:spTree>
    <p:extLst>
      <p:ext uri="{BB962C8B-B14F-4D97-AF65-F5344CB8AC3E}">
        <p14:creationId xmlns:p14="http://schemas.microsoft.com/office/powerpoint/2010/main" val="240971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3B1A-2419-3041-AA66-1E7D8B6E9B50}"/>
              </a:ext>
            </a:extLst>
          </p:cNvPr>
          <p:cNvSpPr>
            <a:spLocks noGrp="1"/>
          </p:cNvSpPr>
          <p:nvPr>
            <p:ph type="title"/>
          </p:nvPr>
        </p:nvSpPr>
        <p:spPr>
          <a:xfrm>
            <a:off x="894734" y="166483"/>
            <a:ext cx="7334865" cy="1143000"/>
          </a:xfrm>
        </p:spPr>
        <p:txBody>
          <a:bodyPr/>
          <a:lstStyle/>
          <a:p>
            <a:pPr algn="r"/>
            <a:r>
              <a:rPr lang="en-US" dirty="0">
                <a:latin typeface="Avenir Next" panose="020B0503020202020204" pitchFamily="34" charset="0"/>
              </a:rPr>
              <a:t>Mice…..</a:t>
            </a:r>
          </a:p>
        </p:txBody>
      </p:sp>
      <p:pic>
        <p:nvPicPr>
          <p:cNvPr id="4" name="Picture 3">
            <a:extLst>
              <a:ext uri="{FF2B5EF4-FFF2-40B4-BE49-F238E27FC236}">
                <a16:creationId xmlns:a16="http://schemas.microsoft.com/office/drawing/2014/main" id="{79037EBE-A2F6-AC44-A7EE-21E2334A8AF4}"/>
              </a:ext>
            </a:extLst>
          </p:cNvPr>
          <p:cNvPicPr>
            <a:picLocks noChangeAspect="1"/>
          </p:cNvPicPr>
          <p:nvPr/>
        </p:nvPicPr>
        <p:blipFill>
          <a:blip r:embed="rId2"/>
          <a:stretch>
            <a:fillRect/>
          </a:stretch>
        </p:blipFill>
        <p:spPr>
          <a:xfrm rot="10800000">
            <a:off x="0" y="2048508"/>
            <a:ext cx="5200009" cy="3900007"/>
          </a:xfrm>
          <a:prstGeom prst="rect">
            <a:avLst/>
          </a:prstGeom>
          <a:ln>
            <a:noFill/>
          </a:ln>
        </p:spPr>
      </p:pic>
      <p:pic>
        <p:nvPicPr>
          <p:cNvPr id="3" name="Picture 2">
            <a:extLst>
              <a:ext uri="{FF2B5EF4-FFF2-40B4-BE49-F238E27FC236}">
                <a16:creationId xmlns:a16="http://schemas.microsoft.com/office/drawing/2014/main" id="{2C9097AF-3958-CC47-8D92-ECFF6BE4527E}"/>
              </a:ext>
            </a:extLst>
          </p:cNvPr>
          <p:cNvPicPr>
            <a:picLocks noChangeAspect="1"/>
          </p:cNvPicPr>
          <p:nvPr/>
        </p:nvPicPr>
        <p:blipFill rotWithShape="1">
          <a:blip r:embed="rId3"/>
          <a:srcRect l="6464" r="5553"/>
          <a:stretch/>
        </p:blipFill>
        <p:spPr>
          <a:xfrm rot="5400000">
            <a:off x="4276412" y="1990413"/>
            <a:ext cx="5255340" cy="4479836"/>
          </a:xfrm>
          <a:prstGeom prst="rect">
            <a:avLst/>
          </a:prstGeom>
          <a:ln>
            <a:noFill/>
          </a:ln>
        </p:spPr>
      </p:pic>
    </p:spTree>
    <p:extLst>
      <p:ext uri="{BB962C8B-B14F-4D97-AF65-F5344CB8AC3E}">
        <p14:creationId xmlns:p14="http://schemas.microsoft.com/office/powerpoint/2010/main" val="1988705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F3CF4-E515-2044-8088-26EF4B8FBD28}"/>
              </a:ext>
            </a:extLst>
          </p:cNvPr>
          <p:cNvSpPr>
            <a:spLocks noGrp="1"/>
          </p:cNvSpPr>
          <p:nvPr>
            <p:ph type="title"/>
          </p:nvPr>
        </p:nvSpPr>
        <p:spPr/>
        <p:txBody>
          <a:bodyPr/>
          <a:lstStyle/>
          <a:p>
            <a:pPr algn="r"/>
            <a:r>
              <a:rPr lang="en-US" dirty="0">
                <a:latin typeface="Avenir Next" panose="020B0503020202020204" pitchFamily="34" charset="0"/>
              </a:rPr>
              <a:t>Mice and asthma</a:t>
            </a:r>
          </a:p>
        </p:txBody>
      </p:sp>
      <p:pic>
        <p:nvPicPr>
          <p:cNvPr id="3" name="Picture 2">
            <a:extLst>
              <a:ext uri="{FF2B5EF4-FFF2-40B4-BE49-F238E27FC236}">
                <a16:creationId xmlns:a16="http://schemas.microsoft.com/office/drawing/2014/main" id="{ED87C4AA-6968-7F49-BD55-EB72342092E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l="29955" t="4733" b="13244"/>
          <a:stretch/>
        </p:blipFill>
        <p:spPr>
          <a:xfrm rot="5400000">
            <a:off x="-188252" y="1788664"/>
            <a:ext cx="5272965" cy="4896464"/>
          </a:xfrm>
          <a:prstGeom prst="rect">
            <a:avLst/>
          </a:prstGeom>
          <a:ln>
            <a:noFill/>
          </a:ln>
        </p:spPr>
      </p:pic>
      <p:pic>
        <p:nvPicPr>
          <p:cNvPr id="4" name="Picture 3">
            <a:extLst>
              <a:ext uri="{FF2B5EF4-FFF2-40B4-BE49-F238E27FC236}">
                <a16:creationId xmlns:a16="http://schemas.microsoft.com/office/drawing/2014/main" id="{62D1EF40-51AD-2046-B8AB-D4803D44A865}"/>
              </a:ext>
            </a:extLst>
          </p:cNvPr>
          <p:cNvPicPr>
            <a:picLocks noChangeAspect="1"/>
          </p:cNvPicPr>
          <p:nvPr/>
        </p:nvPicPr>
        <p:blipFill>
          <a:blip r:embed="rId4"/>
          <a:stretch>
            <a:fillRect/>
          </a:stretch>
        </p:blipFill>
        <p:spPr>
          <a:xfrm rot="5400000">
            <a:off x="4316360" y="2180515"/>
            <a:ext cx="5407743" cy="4247537"/>
          </a:xfrm>
          <a:prstGeom prst="rect">
            <a:avLst/>
          </a:prstGeom>
          <a:ln>
            <a:noFill/>
          </a:ln>
        </p:spPr>
      </p:pic>
      <p:cxnSp>
        <p:nvCxnSpPr>
          <p:cNvPr id="5" name="Straight Arrow Connector 4">
            <a:extLst>
              <a:ext uri="{FF2B5EF4-FFF2-40B4-BE49-F238E27FC236}">
                <a16:creationId xmlns:a16="http://schemas.microsoft.com/office/drawing/2014/main" id="{12BBD6C9-9F23-0C40-9517-85747132E0E4}"/>
              </a:ext>
            </a:extLst>
          </p:cNvPr>
          <p:cNvCxnSpPr>
            <a:cxnSpLocks/>
          </p:cNvCxnSpPr>
          <p:nvPr/>
        </p:nvCxnSpPr>
        <p:spPr>
          <a:xfrm flipH="1" flipV="1">
            <a:off x="2275218" y="3963750"/>
            <a:ext cx="941813" cy="1252673"/>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
        <p:nvSpPr>
          <p:cNvPr id="6" name="Donut 5">
            <a:extLst>
              <a:ext uri="{FF2B5EF4-FFF2-40B4-BE49-F238E27FC236}">
                <a16:creationId xmlns:a16="http://schemas.microsoft.com/office/drawing/2014/main" id="{261CEC9A-BE2E-3D4F-9DAC-2C349FAA30D2}"/>
              </a:ext>
            </a:extLst>
          </p:cNvPr>
          <p:cNvSpPr/>
          <p:nvPr/>
        </p:nvSpPr>
        <p:spPr>
          <a:xfrm>
            <a:off x="229018" y="4300079"/>
            <a:ext cx="1590473" cy="1760459"/>
          </a:xfrm>
          <a:prstGeom prst="donut">
            <a:avLst>
              <a:gd name="adj" fmla="val 6642"/>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cxnSp>
        <p:nvCxnSpPr>
          <p:cNvPr id="7" name="Straight Arrow Connector 6">
            <a:extLst>
              <a:ext uri="{FF2B5EF4-FFF2-40B4-BE49-F238E27FC236}">
                <a16:creationId xmlns:a16="http://schemas.microsoft.com/office/drawing/2014/main" id="{312180DC-440A-5F4B-9F45-573B339C8F40}"/>
              </a:ext>
            </a:extLst>
          </p:cNvPr>
          <p:cNvCxnSpPr>
            <a:cxnSpLocks/>
          </p:cNvCxnSpPr>
          <p:nvPr/>
        </p:nvCxnSpPr>
        <p:spPr>
          <a:xfrm flipV="1">
            <a:off x="6023469" y="4950756"/>
            <a:ext cx="822960" cy="137160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109320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vert="horz" wrap="square" lIns="68580" tIns="34290" rIns="68580" bIns="34290" numCol="1" rtlCol="0" anchor="ctr" anchorCtr="0" compatLnSpc="1">
            <a:prstTxWarp prst="textNoShape">
              <a:avLst/>
            </a:prstTxWarp>
            <a:normAutofit/>
          </a:bodyPr>
          <a:lstStyle/>
          <a:p>
            <a:pPr algn="r" eaLnBrk="1" hangingPunct="1">
              <a:lnSpc>
                <a:spcPct val="80000"/>
              </a:lnSpc>
              <a:spcAft>
                <a:spcPct val="30000"/>
              </a:spcAft>
            </a:pPr>
            <a:r>
              <a:rPr lang="en-US" dirty="0">
                <a:latin typeface="Avenir Next" panose="020B0503020202020204" pitchFamily="34" charset="0"/>
                <a:ea typeface="ヒラギノ角ゴ Pro W3" charset="0"/>
                <a:cs typeface="ヒラギノ角ゴ Pro W3" charset="0"/>
              </a:rPr>
              <a:t>IPM for bed bugs is tricky…</a:t>
            </a:r>
          </a:p>
        </p:txBody>
      </p:sp>
      <p:sp>
        <p:nvSpPr>
          <p:cNvPr id="34817"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1pPr>
            <a:lvl2pPr marL="557213" indent="-214313" eaLnBrk="0" hangingPunc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2pPr>
            <a:lvl3pPr marL="857250" indent="-171450" eaLnBrk="0" hangingPunc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3pPr>
            <a:lvl4pPr marL="1200150" indent="-171450" eaLnBrk="0" hangingPunc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4pPr>
            <a:lvl5pPr marL="1543050" indent="-171450" eaLnBrk="0" hangingPunc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5pPr>
            <a:lvl6pPr marL="1885950" indent="-171450" eaLnBrk="0" fontAlgn="base" hangingPunct="0">
              <a:spcBef>
                <a:spcPct val="0"/>
              </a:spcBef>
              <a:spcAft>
                <a:spcPct val="0"/>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6pPr>
            <a:lvl7pPr marL="2228850" indent="-171450" eaLnBrk="0" fontAlgn="base" hangingPunct="0">
              <a:spcBef>
                <a:spcPct val="0"/>
              </a:spcBef>
              <a:spcAft>
                <a:spcPct val="0"/>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7pPr>
            <a:lvl8pPr marL="2571750" indent="-171450" eaLnBrk="0" fontAlgn="base" hangingPunct="0">
              <a:spcBef>
                <a:spcPct val="0"/>
              </a:spcBef>
              <a:spcAft>
                <a:spcPct val="0"/>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8pPr>
            <a:lvl9pPr marL="2914650" indent="-171450" eaLnBrk="0" fontAlgn="base" hangingPunct="0">
              <a:spcBef>
                <a:spcPct val="0"/>
              </a:spcBef>
              <a:spcAft>
                <a:spcPct val="0"/>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9pPr>
          </a:lstStyle>
          <a:p>
            <a:fld id="{F3A9E8B3-AFDC-C74A-9F7D-D1092D7A47EC}" type="slidenum">
              <a:rPr lang="en-GB" sz="1050">
                <a:solidFill>
                  <a:srgbClr val="000000"/>
                </a:solidFill>
              </a:rPr>
              <a:pPr/>
              <a:t>19</a:t>
            </a:fld>
            <a:endParaRPr lang="en-GB" sz="1050">
              <a:solidFill>
                <a:srgbClr val="000000"/>
              </a:solidFill>
            </a:endParaRPr>
          </a:p>
        </p:txBody>
      </p:sp>
      <p:grpSp>
        <p:nvGrpSpPr>
          <p:cNvPr id="34819" name="Group 3"/>
          <p:cNvGrpSpPr>
            <a:grpSpLocks/>
          </p:cNvGrpSpPr>
          <p:nvPr/>
        </p:nvGrpSpPr>
        <p:grpSpPr bwMode="auto">
          <a:xfrm>
            <a:off x="4686300" y="2800350"/>
            <a:ext cx="2343150" cy="2743200"/>
            <a:chOff x="82" y="1008"/>
            <a:chExt cx="1790" cy="2064"/>
          </a:xfrm>
        </p:grpSpPr>
        <p:pic>
          <p:nvPicPr>
            <p:cNvPr id="34821" name="Picture 4" descr="threeleggedst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 y="1008"/>
              <a:ext cx="1790" cy="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34822" name="Text Box 5"/>
            <p:cNvSpPr txBox="1">
              <a:spLocks noChangeArrowheads="1"/>
            </p:cNvSpPr>
            <p:nvPr/>
          </p:nvSpPr>
          <p:spPr bwMode="auto">
            <a:xfrm rot="16200000">
              <a:off x="1099" y="2035"/>
              <a:ext cx="1011"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ヒラギノ角ゴ Pro W3" charset="0"/>
                  <a:cs typeface="ヒラギノ角ゴ Pro W3" charset="0"/>
                </a:defRPr>
              </a:lvl1pPr>
              <a:lvl2pPr marL="742950" indent="-285750" eaLnBrk="0" hangingPunct="0">
                <a:defRPr sz="2400">
                  <a:solidFill>
                    <a:schemeClr val="bg1"/>
                  </a:solidFill>
                  <a:latin typeface="Arial" charset="0"/>
                  <a:ea typeface="ヒラギノ角ゴ Pro W3" charset="0"/>
                  <a:cs typeface="ヒラギノ角ゴ Pro W3" charset="0"/>
                </a:defRPr>
              </a:lvl2pPr>
              <a:lvl3pPr marL="1143000" indent="-228600" eaLnBrk="0" hangingPunct="0">
                <a:defRPr sz="2400">
                  <a:solidFill>
                    <a:schemeClr val="bg1"/>
                  </a:solidFill>
                  <a:latin typeface="Arial" charset="0"/>
                  <a:ea typeface="ヒラギノ角ゴ Pro W3" charset="0"/>
                  <a:cs typeface="ヒラギノ角ゴ Pro W3" charset="0"/>
                </a:defRPr>
              </a:lvl3pPr>
              <a:lvl4pPr marL="1600200" indent="-228600" eaLnBrk="0" hangingPunct="0">
                <a:defRPr sz="2400">
                  <a:solidFill>
                    <a:schemeClr val="bg1"/>
                  </a:solidFill>
                  <a:latin typeface="Arial" charset="0"/>
                  <a:ea typeface="ヒラギノ角ゴ Pro W3" charset="0"/>
                  <a:cs typeface="ヒラギノ角ゴ Pro W3" charset="0"/>
                </a:defRPr>
              </a:lvl4pPr>
              <a:lvl5pPr marL="2057400" indent="-228600" eaLnBrk="0" hangingPunct="0">
                <a:defRPr sz="2400">
                  <a:solidFill>
                    <a:schemeClr val="bg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gn="ctr" eaLnBrk="1" hangingPunct="1">
                <a:spcBef>
                  <a:spcPct val="50000"/>
                </a:spcBef>
              </a:pPr>
              <a:r>
                <a:rPr lang="en-US" sz="1800" b="1">
                  <a:ea typeface="Osaka" charset="0"/>
                  <a:cs typeface="Osaka" charset="0"/>
                </a:rPr>
                <a:t>Shelter</a:t>
              </a:r>
            </a:p>
          </p:txBody>
        </p:sp>
        <p:sp>
          <p:nvSpPr>
            <p:cNvPr id="34823" name="Text Box 6"/>
            <p:cNvSpPr txBox="1">
              <a:spLocks noChangeArrowheads="1"/>
            </p:cNvSpPr>
            <p:nvPr/>
          </p:nvSpPr>
          <p:spPr bwMode="auto">
            <a:xfrm rot="16200000">
              <a:off x="473" y="1891"/>
              <a:ext cx="1008"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ヒラギノ角ゴ Pro W3" charset="0"/>
                  <a:cs typeface="ヒラギノ角ゴ Pro W3" charset="0"/>
                </a:defRPr>
              </a:lvl1pPr>
              <a:lvl2pPr marL="742950" indent="-285750" eaLnBrk="0" hangingPunct="0">
                <a:defRPr sz="2400">
                  <a:solidFill>
                    <a:schemeClr val="bg1"/>
                  </a:solidFill>
                  <a:latin typeface="Arial" charset="0"/>
                  <a:ea typeface="ヒラギノ角ゴ Pro W3" charset="0"/>
                  <a:cs typeface="ヒラギノ角ゴ Pro W3" charset="0"/>
                </a:defRPr>
              </a:lvl2pPr>
              <a:lvl3pPr marL="1143000" indent="-228600" eaLnBrk="0" hangingPunct="0">
                <a:defRPr sz="2400">
                  <a:solidFill>
                    <a:schemeClr val="bg1"/>
                  </a:solidFill>
                  <a:latin typeface="Arial" charset="0"/>
                  <a:ea typeface="ヒラギノ角ゴ Pro W3" charset="0"/>
                  <a:cs typeface="ヒラギノ角ゴ Pro W3" charset="0"/>
                </a:defRPr>
              </a:lvl3pPr>
              <a:lvl4pPr marL="1600200" indent="-228600" eaLnBrk="0" hangingPunct="0">
                <a:defRPr sz="2400">
                  <a:solidFill>
                    <a:schemeClr val="bg1"/>
                  </a:solidFill>
                  <a:latin typeface="Arial" charset="0"/>
                  <a:ea typeface="ヒラギノ角ゴ Pro W3" charset="0"/>
                  <a:cs typeface="ヒラギノ角ゴ Pro W3" charset="0"/>
                </a:defRPr>
              </a:lvl4pPr>
              <a:lvl5pPr marL="2057400" indent="-228600" eaLnBrk="0" hangingPunct="0">
                <a:defRPr sz="2400">
                  <a:solidFill>
                    <a:schemeClr val="bg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gn="ctr" eaLnBrk="1" hangingPunct="1">
                <a:spcBef>
                  <a:spcPct val="50000"/>
                </a:spcBef>
              </a:pPr>
              <a:r>
                <a:rPr lang="en-US" sz="1800" b="1">
                  <a:ea typeface="Osaka" charset="0"/>
                  <a:cs typeface="Osaka" charset="0"/>
                </a:rPr>
                <a:t>Food</a:t>
              </a:r>
            </a:p>
          </p:txBody>
        </p:sp>
        <p:sp>
          <p:nvSpPr>
            <p:cNvPr id="34824" name="Text Box 7"/>
            <p:cNvSpPr txBox="1">
              <a:spLocks noChangeArrowheads="1"/>
            </p:cNvSpPr>
            <p:nvPr/>
          </p:nvSpPr>
          <p:spPr bwMode="auto">
            <a:xfrm rot="16200000">
              <a:off x="-150" y="2079"/>
              <a:ext cx="1008"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ヒラギノ角ゴ Pro W3" charset="0"/>
                  <a:cs typeface="ヒラギノ角ゴ Pro W3" charset="0"/>
                </a:defRPr>
              </a:lvl1pPr>
              <a:lvl2pPr marL="742950" indent="-285750" eaLnBrk="0" hangingPunct="0">
                <a:defRPr sz="2400">
                  <a:solidFill>
                    <a:schemeClr val="bg1"/>
                  </a:solidFill>
                  <a:latin typeface="Arial" charset="0"/>
                  <a:ea typeface="ヒラギノ角ゴ Pro W3" charset="0"/>
                  <a:cs typeface="ヒラギノ角ゴ Pro W3" charset="0"/>
                </a:defRPr>
              </a:lvl2pPr>
              <a:lvl3pPr marL="1143000" indent="-228600" eaLnBrk="0" hangingPunct="0">
                <a:defRPr sz="2400">
                  <a:solidFill>
                    <a:schemeClr val="bg1"/>
                  </a:solidFill>
                  <a:latin typeface="Arial" charset="0"/>
                  <a:ea typeface="ヒラギノ角ゴ Pro W3" charset="0"/>
                  <a:cs typeface="ヒラギノ角ゴ Pro W3" charset="0"/>
                </a:defRPr>
              </a:lvl3pPr>
              <a:lvl4pPr marL="1600200" indent="-228600" eaLnBrk="0" hangingPunct="0">
                <a:defRPr sz="2400">
                  <a:solidFill>
                    <a:schemeClr val="bg1"/>
                  </a:solidFill>
                  <a:latin typeface="Arial" charset="0"/>
                  <a:ea typeface="ヒラギノ角ゴ Pro W3" charset="0"/>
                  <a:cs typeface="ヒラギノ角ゴ Pro W3" charset="0"/>
                </a:defRPr>
              </a:lvl4pPr>
              <a:lvl5pPr marL="2057400" indent="-228600" eaLnBrk="0" hangingPunct="0">
                <a:defRPr sz="2400">
                  <a:solidFill>
                    <a:schemeClr val="bg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gn="ctr" eaLnBrk="1" hangingPunct="1">
                <a:spcBef>
                  <a:spcPct val="50000"/>
                </a:spcBef>
              </a:pPr>
              <a:r>
                <a:rPr lang="en-US" sz="1800" b="1">
                  <a:ea typeface="Osaka" charset="0"/>
                  <a:cs typeface="Osaka" charset="0"/>
                </a:rPr>
                <a:t>Water</a:t>
              </a:r>
            </a:p>
          </p:txBody>
        </p:sp>
      </p:grpSp>
      <p:sp>
        <p:nvSpPr>
          <p:cNvPr id="34820" name="Text Box 11"/>
          <p:cNvSpPr txBox="1">
            <a:spLocks noChangeArrowheads="1"/>
          </p:cNvSpPr>
          <p:nvPr/>
        </p:nvSpPr>
        <p:spPr bwMode="auto">
          <a:xfrm>
            <a:off x="1714500" y="2400301"/>
            <a:ext cx="2857500" cy="13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ヒラギノ角ゴ Pro W3" charset="0"/>
                <a:cs typeface="ヒラギノ角ゴ Pro W3" charset="0"/>
              </a:defRPr>
            </a:lvl1pPr>
            <a:lvl2pPr marL="742950" indent="-285750" eaLnBrk="0" hangingPunct="0">
              <a:defRPr sz="2400">
                <a:solidFill>
                  <a:schemeClr val="bg1"/>
                </a:solidFill>
                <a:latin typeface="Arial" charset="0"/>
                <a:ea typeface="ヒラギノ角ゴ Pro W3" charset="0"/>
                <a:cs typeface="ヒラギノ角ゴ Pro W3" charset="0"/>
              </a:defRPr>
            </a:lvl2pPr>
            <a:lvl3pPr marL="1143000" indent="-228600" eaLnBrk="0" hangingPunct="0">
              <a:defRPr sz="2400">
                <a:solidFill>
                  <a:schemeClr val="bg1"/>
                </a:solidFill>
                <a:latin typeface="Arial" charset="0"/>
                <a:ea typeface="ヒラギノ角ゴ Pro W3" charset="0"/>
                <a:cs typeface="ヒラギノ角ゴ Pro W3" charset="0"/>
              </a:defRPr>
            </a:lvl3pPr>
            <a:lvl4pPr marL="1600200" indent="-228600" eaLnBrk="0" hangingPunct="0">
              <a:defRPr sz="2400">
                <a:solidFill>
                  <a:schemeClr val="bg1"/>
                </a:solidFill>
                <a:latin typeface="Arial" charset="0"/>
                <a:ea typeface="ヒラギノ角ゴ Pro W3" charset="0"/>
                <a:cs typeface="ヒラギノ角ゴ Pro W3" charset="0"/>
              </a:defRPr>
            </a:lvl4pPr>
            <a:lvl5pPr marL="2057400" indent="-228600" eaLnBrk="0" hangingPunct="0">
              <a:defRPr sz="2400">
                <a:solidFill>
                  <a:schemeClr val="bg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nSpc>
                <a:spcPct val="96000"/>
              </a:lnSpc>
              <a:spcBef>
                <a:spcPct val="50000"/>
              </a:spcBef>
              <a:buClr>
                <a:srgbClr val="000000"/>
              </a:buClr>
              <a:buSzPct val="100000"/>
              <a:buFont typeface="Arial" charset="0"/>
              <a:buChar char="•"/>
            </a:pPr>
            <a:r>
              <a:rPr lang="en-US" sz="2100">
                <a:solidFill>
                  <a:srgbClr val="000000"/>
                </a:solidFill>
              </a:rPr>
              <a:t> Food</a:t>
            </a:r>
            <a:r>
              <a:rPr lang="en-US" sz="1800">
                <a:solidFill>
                  <a:schemeClr val="tx1"/>
                </a:solidFill>
              </a:rPr>
              <a:t> </a:t>
            </a:r>
          </a:p>
          <a:p>
            <a:pPr>
              <a:lnSpc>
                <a:spcPct val="96000"/>
              </a:lnSpc>
              <a:spcBef>
                <a:spcPct val="50000"/>
              </a:spcBef>
              <a:buClr>
                <a:srgbClr val="000000"/>
              </a:buClr>
              <a:buSzPct val="100000"/>
              <a:buFont typeface="Arial" charset="0"/>
              <a:buChar char="•"/>
            </a:pPr>
            <a:r>
              <a:rPr lang="en-US" sz="2100">
                <a:solidFill>
                  <a:schemeClr val="tx1"/>
                </a:solidFill>
              </a:rPr>
              <a:t> Water</a:t>
            </a:r>
          </a:p>
          <a:p>
            <a:pPr>
              <a:lnSpc>
                <a:spcPct val="96000"/>
              </a:lnSpc>
              <a:spcBef>
                <a:spcPct val="50000"/>
              </a:spcBef>
              <a:buClr>
                <a:srgbClr val="000000"/>
              </a:buClr>
              <a:buSzPct val="100000"/>
              <a:buFont typeface="Arial" charset="0"/>
              <a:buChar char="•"/>
            </a:pPr>
            <a:r>
              <a:rPr lang="en-US" sz="2100">
                <a:solidFill>
                  <a:schemeClr val="tx1"/>
                </a:solidFill>
              </a:rPr>
              <a:t> Shelter</a:t>
            </a:r>
          </a:p>
        </p:txBody>
      </p:sp>
      <p:sp>
        <p:nvSpPr>
          <p:cNvPr id="2" name="Rectangle 1"/>
          <p:cNvSpPr>
            <a:spLocks noChangeAspect="1"/>
          </p:cNvSpPr>
          <p:nvPr/>
        </p:nvSpPr>
        <p:spPr>
          <a:xfrm>
            <a:off x="1243670" y="4009762"/>
            <a:ext cx="3071546" cy="900246"/>
          </a:xfrm>
          <a:prstGeom prst="rect">
            <a:avLst/>
          </a:prstGeom>
          <a:solidFill>
            <a:srgbClr val="FFF16F"/>
          </a:solidFill>
        </p:spPr>
        <p:style>
          <a:lnRef idx="1">
            <a:schemeClr val="accent6"/>
          </a:lnRef>
          <a:fillRef idx="2">
            <a:schemeClr val="accent6"/>
          </a:fillRef>
          <a:effectRef idx="1">
            <a:schemeClr val="accent6"/>
          </a:effectRef>
          <a:fontRef idx="minor">
            <a:schemeClr val="dk1"/>
          </a:fontRef>
        </p:style>
        <p:txBody>
          <a:bodyPr wrap="square" lIns="68580" tIns="34290" rIns="68580" bIns="34290">
            <a:spAutoFit/>
          </a:bodyPr>
          <a:lstStyle/>
          <a:p>
            <a:pPr algn="ctr"/>
            <a:r>
              <a:rPr lang="en-US" sz="2700" b="1" dirty="0">
                <a:ln w="18000">
                  <a:solidFill>
                    <a:schemeClr val="accent2">
                      <a:satMod val="140000"/>
                    </a:schemeClr>
                  </a:solidFill>
                  <a:prstDash val="solid"/>
                  <a:miter lim="800000"/>
                </a:ln>
                <a:solidFill>
                  <a:schemeClr val="accent6"/>
                </a:solidFill>
                <a:effectLst>
                  <a:outerShdw blurRad="25500" dist="23000" dir="7020000" algn="tl">
                    <a:srgbClr val="000000">
                      <a:alpha val="50000"/>
                    </a:srgbClr>
                  </a:outerShdw>
                </a:effectLst>
              </a:rPr>
              <a:t>Can we eliminate </a:t>
            </a:r>
          </a:p>
          <a:p>
            <a:pPr algn="ctr"/>
            <a:r>
              <a:rPr lang="en-US" sz="2700" b="1" dirty="0">
                <a:ln w="18000">
                  <a:solidFill>
                    <a:schemeClr val="accent2">
                      <a:satMod val="140000"/>
                    </a:schemeClr>
                  </a:solidFill>
                  <a:prstDash val="solid"/>
                  <a:miter lim="800000"/>
                </a:ln>
                <a:solidFill>
                  <a:schemeClr val="accent6"/>
                </a:solidFill>
                <a:effectLst>
                  <a:outerShdw blurRad="25500" dist="23000" dir="7020000" algn="tl">
                    <a:srgbClr val="000000">
                      <a:alpha val="50000"/>
                    </a:srgbClr>
                  </a:outerShdw>
                </a:effectLst>
              </a:rPr>
              <a:t>these for bed bugs?</a:t>
            </a:r>
          </a:p>
        </p:txBody>
      </p:sp>
      <p:cxnSp>
        <p:nvCxnSpPr>
          <p:cNvPr id="4" name="Straight Connector 3"/>
          <p:cNvCxnSpPr/>
          <p:nvPr/>
        </p:nvCxnSpPr>
        <p:spPr>
          <a:xfrm flipV="1">
            <a:off x="1714501" y="2608745"/>
            <a:ext cx="1075147" cy="16143"/>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V="1">
            <a:off x="1714501" y="3053972"/>
            <a:ext cx="1075147" cy="16143"/>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V="1">
            <a:off x="1714501" y="3521222"/>
            <a:ext cx="1075147" cy="16143"/>
          </a:xfrm>
          <a:prstGeom prst="line">
            <a:avLst/>
          </a:prstGeom>
        </p:spPr>
        <p:style>
          <a:lnRef idx="3">
            <a:schemeClr val="accent2"/>
          </a:lnRef>
          <a:fillRef idx="0">
            <a:schemeClr val="accent2"/>
          </a:fillRef>
          <a:effectRef idx="2">
            <a:schemeClr val="accent2"/>
          </a:effectRef>
          <a:fontRef idx="minor">
            <a:schemeClr val="tx1"/>
          </a:fontRef>
        </p:style>
      </p:cxnSp>
      <p:pic>
        <p:nvPicPr>
          <p:cNvPr id="15" name="Picture 13" descr="bed bug">
            <a:extLst>
              <a:ext uri="{FF2B5EF4-FFF2-40B4-BE49-F238E27FC236}">
                <a16:creationId xmlns:a16="http://schemas.microsoft.com/office/drawing/2014/main" id="{5A370BA2-4C80-ED42-A1C4-CDE6E950F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19250">
            <a:off x="1445319" y="5362619"/>
            <a:ext cx="342488" cy="31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3" descr="bed bug">
            <a:extLst>
              <a:ext uri="{FF2B5EF4-FFF2-40B4-BE49-F238E27FC236}">
                <a16:creationId xmlns:a16="http://schemas.microsoft.com/office/drawing/2014/main" id="{EFC9EC26-B635-8D4F-9759-EAEAB6D4C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19250">
            <a:off x="686494" y="5243407"/>
            <a:ext cx="345341" cy="31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3" descr="bed bug">
            <a:extLst>
              <a:ext uri="{FF2B5EF4-FFF2-40B4-BE49-F238E27FC236}">
                <a16:creationId xmlns:a16="http://schemas.microsoft.com/office/drawing/2014/main" id="{20ECF550-A00A-7C41-9AB0-9A0BA6A00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19250">
            <a:off x="2279645" y="5324418"/>
            <a:ext cx="346768" cy="314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538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 0 C 0.21068 0.04769 0.42136 0.09537 0.50209 0.09282 C 0.58269 0.09051 0.49258 -0.0081 0.48412 -0.01435 C 0.47565 -0.02083 0.46732 0.05324 0.45157 0.05509 C 0.43581 0.05718 0.39831 0.02431 0.38959 -0.00278 C 0.38086 -0.02986 0.40091 -0.08218 0.39935 -0.10718 C 0.39766 -0.13241 0.38138 -0.13866 0.37982 -0.1537 C 0.37813 -0.16875 0.3836 -0.17106 0.38959 -0.19722 C 0.39558 -0.22315 0.41159 -0.28958 0.41563 -0.31018 C 0.41966 -0.33102 0.41433 -0.32083 0.41407 -0.32176 C 0.41367 -0.32292 0.41394 -0.31944 0.41407 -0.31597 " pathEditMode="relative" ptsTypes="AAAAAAAAAAA">
                                      <p:cBhvr>
                                        <p:cTn id="22" dur="2000" fill="hold"/>
                                        <p:tgtEl>
                                          <p:spTgt spid="16"/>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C 0.21068 0.04769 0.42136 0.09537 0.50209 0.09282 C 0.58269 0.09051 0.49258 -0.0081 0.48412 -0.01435 C 0.47565 -0.02083 0.46732 0.05324 0.45157 0.05509 C 0.43581 0.05718 0.39831 0.02431 0.38959 -0.00278 C 0.38086 -0.02986 0.40091 -0.08218 0.39935 -0.10718 C 0.39766 -0.13241 0.38138 -0.13866 0.37982 -0.1537 C 0.37813 -0.16875 0.3836 -0.17106 0.38959 -0.19722 C 0.39558 -0.22315 0.41159 -0.28958 0.41563 -0.31018 C 0.41966 -0.33102 0.41433 -0.32083 0.41407 -0.32176 C 0.41367 -0.32292 0.41394 -0.31944 0.41407 -0.31597 " pathEditMode="relative" ptsTypes="AAAAAAAAAAA">
                                      <p:cBhvr>
                                        <p:cTn id="24" dur="2000" fill="hold"/>
                                        <p:tgtEl>
                                          <p:spTgt spid="15"/>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C 0.21068 0.04769 0.42136 0.09537 0.50209 0.09282 C 0.58269 0.09051 0.49258 -0.0081 0.48412 -0.01435 C 0.47565 -0.02083 0.46732 0.05324 0.45157 0.05509 C 0.43581 0.05718 0.39831 0.02431 0.38959 -0.00278 C 0.38086 -0.02986 0.40091 -0.08218 0.39935 -0.10718 C 0.39766 -0.13241 0.38138 -0.13866 0.37982 -0.1537 C 0.37813 -0.16875 0.3836 -0.17106 0.38959 -0.19722 C 0.39558 -0.22315 0.41159 -0.28958 0.41563 -0.31018 C 0.41966 -0.33102 0.41433 -0.32083 0.41407 -0.32176 C 0.41367 -0.32292 0.41394 -0.31944 0.41407 -0.31597 " pathEditMode="relative" ptsTypes="AAAAAAAAAAA">
                                      <p:cBhvr>
                                        <p:cTn id="26" dur="2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847" y="258764"/>
            <a:ext cx="7498080" cy="1143000"/>
          </a:xfrm>
        </p:spPr>
        <p:txBody>
          <a:bodyPr rtlCol="0">
            <a:normAutofit fontScale="90000"/>
          </a:bodyPr>
          <a:lstStyle/>
          <a:p>
            <a:pPr algn="r" eaLnBrk="1" fontAlgn="auto" hangingPunct="1">
              <a:spcAft>
                <a:spcPts val="0"/>
              </a:spcAft>
              <a:defRPr/>
            </a:pPr>
            <a:r>
              <a:rPr lang="en-US" sz="3600" dirty="0">
                <a:latin typeface="Avenir Next" panose="020B0503020202020204" pitchFamily="34" charset="0"/>
              </a:rPr>
              <a:t>StopPests provides free training and technical assistance</a:t>
            </a:r>
            <a:endParaRPr lang="en-US" sz="5400" dirty="0">
              <a:latin typeface="Avenir Next" panose="020B0503020202020204" pitchFamily="34" charset="0"/>
              <a:ea typeface="+mj-ea"/>
              <a:cs typeface="+mj-cs"/>
            </a:endParaRPr>
          </a:p>
        </p:txBody>
      </p:sp>
      <p:sp>
        <p:nvSpPr>
          <p:cNvPr id="25603" name="Content Placeholder 2"/>
          <p:cNvSpPr>
            <a:spLocks noGrp="1"/>
          </p:cNvSpPr>
          <p:nvPr>
            <p:ph idx="1"/>
          </p:nvPr>
        </p:nvSpPr>
        <p:spPr>
          <a:xfrm>
            <a:off x="1099847" y="1590440"/>
            <a:ext cx="7760367" cy="4888982"/>
          </a:xfrm>
        </p:spPr>
        <p:txBody>
          <a:bodyPr>
            <a:normAutofit/>
          </a:bodyPr>
          <a:lstStyle/>
          <a:p>
            <a:pPr marL="514350" indent="-514350" eaLnBrk="1" hangingPunct="1">
              <a:buFont typeface="Arial" charset="0"/>
              <a:buNone/>
            </a:pPr>
            <a:r>
              <a:rPr lang="en-US" sz="2800" b="1" dirty="0">
                <a:latin typeface="Avenir Next" panose="020B0503020202020204" pitchFamily="34" charset="0"/>
                <a:ea typeface="ＭＳ Ｐゴシック" charset="0"/>
                <a:cs typeface="ＭＳ Ｐゴシック" charset="0"/>
              </a:rPr>
              <a:t>Reduce pest infestations</a:t>
            </a:r>
            <a:r>
              <a:rPr lang="en-US" sz="2800" dirty="0">
                <a:latin typeface="Avenir Next" panose="020B0503020202020204" pitchFamily="34" charset="0"/>
                <a:ea typeface="ＭＳ Ｐゴシック" charset="0"/>
                <a:cs typeface="ＭＳ Ｐゴシック" charset="0"/>
              </a:rPr>
              <a:t>—</a:t>
            </a:r>
            <a:r>
              <a:rPr lang="en-US" sz="2400" dirty="0">
                <a:latin typeface="Avenir Next" panose="020B0503020202020204" pitchFamily="34" charset="0"/>
                <a:ea typeface="ＭＳ Ｐゴシック" charset="0"/>
                <a:cs typeface="ＭＳ Ｐゴシック" charset="0"/>
              </a:rPr>
              <a:t>Allocate pest control time &amp; resources to solve pest problems with IPM</a:t>
            </a:r>
          </a:p>
          <a:p>
            <a:pPr marL="514350" indent="-514350" eaLnBrk="1" hangingPunct="1">
              <a:buFont typeface="Arial" charset="0"/>
              <a:buNone/>
            </a:pPr>
            <a:r>
              <a:rPr lang="en-US" sz="2800" b="1" dirty="0">
                <a:latin typeface="Avenir Next" panose="020B0503020202020204" pitchFamily="34" charset="0"/>
                <a:ea typeface="ＭＳ Ｐゴシック" charset="0"/>
                <a:cs typeface="ＭＳ Ｐゴシック" charset="0"/>
              </a:rPr>
              <a:t>Prevent infestations</a:t>
            </a:r>
            <a:r>
              <a:rPr lang="en-US" sz="2800" dirty="0">
                <a:latin typeface="Avenir Next" panose="020B0503020202020204" pitchFamily="34" charset="0"/>
                <a:ea typeface="ＭＳ Ｐゴシック" charset="0"/>
                <a:cs typeface="ＭＳ Ｐゴシック" charset="0"/>
              </a:rPr>
              <a:t>—</a:t>
            </a:r>
            <a:r>
              <a:rPr lang="en-US" sz="2400" dirty="0">
                <a:latin typeface="Avenir Next" panose="020B0503020202020204" pitchFamily="34" charset="0"/>
                <a:ea typeface="ＭＳ Ｐゴシック" charset="0"/>
                <a:cs typeface="ＭＳ Ｐゴシック" charset="0"/>
              </a:rPr>
              <a:t>start pest-free and sealed up; educate staff, clients, and residents</a:t>
            </a:r>
          </a:p>
          <a:p>
            <a:pPr marL="514350" indent="-514350" eaLnBrk="1" hangingPunct="1">
              <a:buFont typeface="Arial" charset="0"/>
              <a:buNone/>
            </a:pPr>
            <a:r>
              <a:rPr lang="en-US" sz="2800" b="1" dirty="0">
                <a:latin typeface="Avenir Next" panose="020B0503020202020204" pitchFamily="34" charset="0"/>
                <a:ea typeface="ＭＳ Ｐゴシック" charset="0"/>
                <a:cs typeface="ＭＳ Ｐゴシック" charset="0"/>
              </a:rPr>
              <a:t>Maintain</a:t>
            </a:r>
            <a:r>
              <a:rPr lang="en-US" sz="2800" dirty="0">
                <a:latin typeface="Avenir Next" panose="020B0503020202020204" pitchFamily="34" charset="0"/>
                <a:ea typeface="ＭＳ Ｐゴシック" charset="0"/>
                <a:cs typeface="ＭＳ Ｐゴシック" charset="0"/>
              </a:rPr>
              <a:t>— </a:t>
            </a:r>
            <a:r>
              <a:rPr lang="en-US" sz="2400" dirty="0">
                <a:latin typeface="Avenir Next" panose="020B0503020202020204" pitchFamily="34" charset="0"/>
                <a:ea typeface="ＭＳ Ｐゴシック" charset="0"/>
                <a:cs typeface="ＭＳ Ｐゴシック" charset="0"/>
              </a:rPr>
              <a:t>continuous monitoring and inspections</a:t>
            </a:r>
          </a:p>
          <a:p>
            <a:pPr marL="514350" indent="-514350" eaLnBrk="1" hangingPunct="1">
              <a:buFont typeface="Arial" charset="0"/>
              <a:buNone/>
            </a:pPr>
            <a:endParaRPr lang="en-US" sz="100" dirty="0">
              <a:ea typeface="ＭＳ Ｐゴシック" charset="0"/>
              <a:cs typeface="ＭＳ Ｐゴシック" charset="0"/>
            </a:endParaRPr>
          </a:p>
          <a:p>
            <a:pPr marL="514350" indent="-514350" algn="r" eaLnBrk="1" hangingPunct="1">
              <a:buFont typeface="Arial" charset="0"/>
              <a:buNone/>
            </a:pPr>
            <a:r>
              <a:rPr lang="en-US" sz="2000" dirty="0">
                <a:latin typeface="Calibri" charset="0"/>
                <a:ea typeface="ＭＳ Ｐゴシック" charset="0"/>
                <a:cs typeface="ＭＳ Ｐゴシック" charset="0"/>
              </a:rPr>
              <a:t>            </a:t>
            </a:r>
          </a:p>
          <a:p>
            <a:pPr marL="514350" indent="-514350" algn="r" eaLnBrk="1" hangingPunct="1">
              <a:buFont typeface="Arial" charset="0"/>
              <a:buNone/>
            </a:pPr>
            <a:r>
              <a:rPr lang="en-US" dirty="0">
                <a:latin typeface="Calibri" charset="0"/>
                <a:ea typeface="ＭＳ Ｐゴシック" charset="0"/>
                <a:cs typeface="ＭＳ Ｐゴシック" charset="0"/>
              </a:rPr>
              <a:t>See: </a:t>
            </a:r>
            <a:r>
              <a:rPr lang="en-US" dirty="0" err="1">
                <a:latin typeface="Calibri" charset="0"/>
                <a:ea typeface="ＭＳ Ｐゴシック" charset="0"/>
                <a:cs typeface="ＭＳ Ｐゴシック" charset="0"/>
              </a:rPr>
              <a:t>StopPests.org</a:t>
            </a:r>
            <a:endParaRPr lang="en-US" dirty="0">
              <a:latin typeface="Calibri" charset="0"/>
              <a:ea typeface="ＭＳ Ｐゴシック" charset="0"/>
              <a:cs typeface="ＭＳ Ｐゴシック" charset="0"/>
            </a:endParaRPr>
          </a:p>
          <a:p>
            <a:pPr marL="514350" indent="-514350" algn="r" eaLnBrk="1" hangingPunct="1">
              <a:buFont typeface="Arial" charset="0"/>
              <a:buNone/>
            </a:pPr>
            <a:endParaRPr lang="en-US" sz="2000" dirty="0">
              <a:latin typeface="Calibri" charset="0"/>
              <a:ea typeface="ＭＳ Ｐゴシック" charset="0"/>
              <a:cs typeface="ＭＳ Ｐゴシック" charset="0"/>
            </a:endParaRPr>
          </a:p>
          <a:p>
            <a:pPr marL="514350" indent="-514350" algn="r" eaLnBrk="1" hangingPunct="1">
              <a:buFont typeface="Arial" charset="0"/>
              <a:buNone/>
            </a:pPr>
            <a:r>
              <a:rPr lang="en-US" sz="2800" u="sng" dirty="0">
                <a:ea typeface="ＭＳ Ｐゴシック" charset="0"/>
                <a:cs typeface="ＭＳ Ｐゴシック" charset="0"/>
              </a:rPr>
              <a:t>IPM: A Guide for Affordable Housing</a:t>
            </a:r>
            <a:r>
              <a:rPr lang="en-US" sz="2800" dirty="0">
                <a:ea typeface="ＭＳ Ｐゴシック" charset="0"/>
                <a:cs typeface="ＭＳ Ｐゴシック" charset="0"/>
              </a:rPr>
              <a:t> </a:t>
            </a:r>
          </a:p>
          <a:p>
            <a:pPr marL="514350" indent="-514350" algn="r" eaLnBrk="1" hangingPunct="1">
              <a:buFont typeface="Arial" charset="0"/>
              <a:buNone/>
            </a:pPr>
            <a:r>
              <a:rPr lang="en-US" sz="2800" dirty="0">
                <a:ea typeface="ＭＳ Ｐゴシック" charset="0"/>
                <a:cs typeface="ＭＳ Ｐゴシック" charset="0"/>
              </a:rPr>
              <a:t>at </a:t>
            </a:r>
            <a:r>
              <a:rPr lang="en-US" sz="2800" dirty="0" err="1">
                <a:ea typeface="ＭＳ Ｐゴシック" charset="0"/>
                <a:cs typeface="ＭＳ Ｐゴシック" charset="0"/>
              </a:rPr>
              <a:t>www.stoppests.org</a:t>
            </a:r>
            <a:r>
              <a:rPr lang="en-US" sz="2800" dirty="0">
                <a:ea typeface="ＭＳ Ｐゴシック" charset="0"/>
                <a:cs typeface="ＭＳ Ｐゴシック" charset="0"/>
              </a:rPr>
              <a:t>/Guide</a:t>
            </a:r>
            <a:endParaRPr lang="en-US" sz="2800" u="sng" dirty="0">
              <a:ea typeface="ＭＳ Ｐゴシック" charset="0"/>
              <a:cs typeface="ＭＳ Ｐゴシック" charset="0"/>
            </a:endParaRPr>
          </a:p>
        </p:txBody>
      </p:sp>
      <p:pic>
        <p:nvPicPr>
          <p:cNvPr id="3" name="Picture 2"/>
          <p:cNvPicPr>
            <a:picLocks noChangeAspect="1"/>
          </p:cNvPicPr>
          <p:nvPr/>
        </p:nvPicPr>
        <p:blipFill>
          <a:blip r:embed="rId2"/>
          <a:stretch>
            <a:fillRect/>
          </a:stretch>
        </p:blipFill>
        <p:spPr>
          <a:xfrm>
            <a:off x="340876" y="3795252"/>
            <a:ext cx="2436230" cy="3045287"/>
          </a:xfrm>
          <a:prstGeom prst="rect">
            <a:avLst/>
          </a:prstGeom>
        </p:spPr>
      </p:pic>
    </p:spTree>
    <p:extLst>
      <p:ext uri="{BB962C8B-B14F-4D97-AF65-F5344CB8AC3E}">
        <p14:creationId xmlns:p14="http://schemas.microsoft.com/office/powerpoint/2010/main" val="2377544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29B39-E2CD-1D49-955D-3424AB46501D}"/>
              </a:ext>
            </a:extLst>
          </p:cNvPr>
          <p:cNvSpPr>
            <a:spLocks noGrp="1"/>
          </p:cNvSpPr>
          <p:nvPr>
            <p:ph type="title"/>
          </p:nvPr>
        </p:nvSpPr>
        <p:spPr>
          <a:xfrm>
            <a:off x="329381" y="3096496"/>
            <a:ext cx="8229600" cy="1143000"/>
          </a:xfrm>
        </p:spPr>
        <p:txBody>
          <a:bodyPr/>
          <a:lstStyle/>
          <a:p>
            <a:pPr algn="r"/>
            <a:r>
              <a:rPr lang="en-US" sz="6600" dirty="0">
                <a:latin typeface="Avenir Next" panose="020B0503020202020204" pitchFamily="34" charset="0"/>
              </a:rPr>
              <a:t>Solutions </a:t>
            </a:r>
          </a:p>
        </p:txBody>
      </p:sp>
    </p:spTree>
    <p:extLst>
      <p:ext uri="{BB962C8B-B14F-4D97-AF65-F5344CB8AC3E}">
        <p14:creationId xmlns:p14="http://schemas.microsoft.com/office/powerpoint/2010/main" val="4160049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49D7-0515-3D49-AF53-45F144001465}"/>
              </a:ext>
            </a:extLst>
          </p:cNvPr>
          <p:cNvSpPr>
            <a:spLocks noGrp="1"/>
          </p:cNvSpPr>
          <p:nvPr>
            <p:ph type="title"/>
          </p:nvPr>
        </p:nvSpPr>
        <p:spPr/>
        <p:txBody>
          <a:bodyPr/>
          <a:lstStyle/>
          <a:p>
            <a:pPr algn="r"/>
            <a:r>
              <a:rPr lang="en-US" dirty="0">
                <a:latin typeface="Avenir Next" panose="020B0503020202020204" pitchFamily="34" charset="0"/>
              </a:rPr>
              <a:t>Designated IPM Coordinator</a:t>
            </a:r>
          </a:p>
        </p:txBody>
      </p:sp>
      <p:sp>
        <p:nvSpPr>
          <p:cNvPr id="3" name="Content Placeholder 2">
            <a:extLst>
              <a:ext uri="{FF2B5EF4-FFF2-40B4-BE49-F238E27FC236}">
                <a16:creationId xmlns:a16="http://schemas.microsoft.com/office/drawing/2014/main" id="{F9917B30-F38B-B141-921D-D7053F1C32F5}"/>
              </a:ext>
            </a:extLst>
          </p:cNvPr>
          <p:cNvSpPr>
            <a:spLocks noGrp="1"/>
          </p:cNvSpPr>
          <p:nvPr>
            <p:ph idx="1"/>
          </p:nvPr>
        </p:nvSpPr>
        <p:spPr>
          <a:xfrm>
            <a:off x="137653" y="1671484"/>
            <a:ext cx="8799870" cy="4365522"/>
          </a:xfrm>
        </p:spPr>
        <p:txBody>
          <a:bodyPr>
            <a:normAutofit fontScale="47500" lnSpcReduction="20000"/>
          </a:bodyPr>
          <a:lstStyle/>
          <a:p>
            <a:pPr marL="0" indent="0">
              <a:buNone/>
            </a:pPr>
            <a:r>
              <a:rPr lang="en-US" sz="5100" b="1" dirty="0">
                <a:latin typeface="Avenir Next" panose="020B0503020202020204" pitchFamily="34" charset="0"/>
              </a:rPr>
              <a:t>Works with Staff:</a:t>
            </a:r>
          </a:p>
          <a:p>
            <a:r>
              <a:rPr lang="en-US" sz="5100" dirty="0">
                <a:latin typeface="Avenir Next" panose="020B0503020202020204" pitchFamily="34" charset="0"/>
              </a:rPr>
              <a:t>Meet meet meet –with staff, residents and pest control company/technicians</a:t>
            </a:r>
          </a:p>
          <a:p>
            <a:r>
              <a:rPr lang="en-US" sz="5100" dirty="0">
                <a:latin typeface="Avenir Next" panose="020B0503020202020204" pitchFamily="34" charset="0"/>
              </a:rPr>
              <a:t>Reviews work order system and flags focus units for follow-up </a:t>
            </a:r>
          </a:p>
          <a:p>
            <a:pPr marL="0" indent="0">
              <a:buNone/>
            </a:pPr>
            <a:r>
              <a:rPr lang="en-US" sz="5100" b="1" dirty="0">
                <a:latin typeface="Avenir Next" panose="020B0503020202020204" pitchFamily="34" charset="0"/>
              </a:rPr>
              <a:t>Works with Contractor:</a:t>
            </a:r>
          </a:p>
          <a:p>
            <a:r>
              <a:rPr lang="en-US" sz="5100" dirty="0">
                <a:latin typeface="Avenir Next" panose="020B0503020202020204" pitchFamily="34" charset="0"/>
              </a:rPr>
              <a:t>Reviews contract – knows what’s in it</a:t>
            </a:r>
          </a:p>
          <a:p>
            <a:r>
              <a:rPr lang="en-US" sz="5100" dirty="0">
                <a:latin typeface="Avenir Next" panose="020B0503020202020204" pitchFamily="34" charset="0"/>
              </a:rPr>
              <a:t>Outlines best practices for pest control in next RFP</a:t>
            </a:r>
            <a:endParaRPr lang="en-US" sz="5100" u="sng" dirty="0">
              <a:latin typeface="Avenir Next" panose="020B0503020202020204" pitchFamily="34" charset="0"/>
            </a:endParaRPr>
          </a:p>
          <a:p>
            <a:r>
              <a:rPr lang="en-US" sz="5100" dirty="0">
                <a:latin typeface="Avenir Next" panose="020B0503020202020204" pitchFamily="34" charset="0"/>
              </a:rPr>
              <a:t>Keeps records and periodically reviews service tickets and records</a:t>
            </a:r>
          </a:p>
          <a:p>
            <a:pPr lvl="1"/>
            <a:r>
              <a:rPr lang="en-US" sz="3800" dirty="0">
                <a:latin typeface="Avenir Next" panose="020B0503020202020204" pitchFamily="34" charset="0"/>
              </a:rPr>
              <a:t>Directs pest control time and resources to heaviest infestations first</a:t>
            </a:r>
          </a:p>
          <a:p>
            <a:pPr lvl="1"/>
            <a:r>
              <a:rPr lang="en-US" sz="3800" dirty="0">
                <a:latin typeface="Avenir Next" panose="020B0503020202020204" pitchFamily="34" charset="0"/>
              </a:rPr>
              <a:t>Evaluates success or failure to eliminate pests. </a:t>
            </a:r>
            <a:r>
              <a:rPr lang="en-US" sz="3800" b="1" i="1" dirty="0">
                <a:latin typeface="Avenir Next" panose="020B0503020202020204" pitchFamily="34" charset="0"/>
              </a:rPr>
              <a:t>Holds contractor accountable.</a:t>
            </a:r>
          </a:p>
          <a:p>
            <a:endParaRPr lang="en-US" b="1" i="1" dirty="0"/>
          </a:p>
          <a:p>
            <a:endParaRPr lang="en-US" dirty="0"/>
          </a:p>
        </p:txBody>
      </p:sp>
    </p:spTree>
    <p:extLst>
      <p:ext uri="{BB962C8B-B14F-4D97-AF65-F5344CB8AC3E}">
        <p14:creationId xmlns:p14="http://schemas.microsoft.com/office/powerpoint/2010/main" val="2238359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6F0C9-F8FA-984E-B770-45125B3682E1}"/>
              </a:ext>
            </a:extLst>
          </p:cNvPr>
          <p:cNvSpPr>
            <a:spLocks noGrp="1"/>
          </p:cNvSpPr>
          <p:nvPr>
            <p:ph type="title"/>
          </p:nvPr>
        </p:nvSpPr>
        <p:spPr/>
        <p:txBody>
          <a:bodyPr/>
          <a:lstStyle/>
          <a:p>
            <a:pPr algn="r"/>
            <a:r>
              <a:rPr lang="en-US" dirty="0">
                <a:latin typeface="Avenir Next" panose="020B0503020202020204" pitchFamily="34" charset="0"/>
              </a:rPr>
              <a:t>Detailed scope of service</a:t>
            </a:r>
          </a:p>
        </p:txBody>
      </p:sp>
      <p:pic>
        <p:nvPicPr>
          <p:cNvPr id="5" name="Content Placeholder 4">
            <a:extLst>
              <a:ext uri="{FF2B5EF4-FFF2-40B4-BE49-F238E27FC236}">
                <a16:creationId xmlns:a16="http://schemas.microsoft.com/office/drawing/2014/main" id="{17CA47BD-96DA-0540-A8BF-F30BCE630A8A}"/>
              </a:ext>
            </a:extLst>
          </p:cNvPr>
          <p:cNvPicPr>
            <a:picLocks noGrp="1" noChangeAspect="1"/>
          </p:cNvPicPr>
          <p:nvPr>
            <p:ph idx="1"/>
          </p:nvPr>
        </p:nvPicPr>
        <p:blipFill>
          <a:blip r:embed="rId2"/>
          <a:stretch>
            <a:fillRect/>
          </a:stretch>
        </p:blipFill>
        <p:spPr>
          <a:xfrm>
            <a:off x="713365" y="1636059"/>
            <a:ext cx="7717269" cy="5069541"/>
          </a:xfrm>
        </p:spPr>
      </p:pic>
    </p:spTree>
    <p:extLst>
      <p:ext uri="{BB962C8B-B14F-4D97-AF65-F5344CB8AC3E}">
        <p14:creationId xmlns:p14="http://schemas.microsoft.com/office/powerpoint/2010/main" val="1056556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7-09 at 2.05.41 PM.png">
            <a:extLst>
              <a:ext uri="{FF2B5EF4-FFF2-40B4-BE49-F238E27FC236}">
                <a16:creationId xmlns:a16="http://schemas.microsoft.com/office/drawing/2014/main" id="{B77F26B3-5472-1149-AB34-6A6CA00C8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528"/>
            <a:ext cx="9268687" cy="5435394"/>
          </a:xfrm>
          <a:prstGeom prst="rect">
            <a:avLst/>
          </a:prstGeom>
        </p:spPr>
      </p:pic>
      <p:sp>
        <p:nvSpPr>
          <p:cNvPr id="6" name="TextBox 5">
            <a:extLst>
              <a:ext uri="{FF2B5EF4-FFF2-40B4-BE49-F238E27FC236}">
                <a16:creationId xmlns:a16="http://schemas.microsoft.com/office/drawing/2014/main" id="{833D9F8F-9B51-AB41-A959-8E2B8E22A6E4}"/>
              </a:ext>
            </a:extLst>
          </p:cNvPr>
          <p:cNvSpPr txBox="1"/>
          <p:nvPr/>
        </p:nvSpPr>
        <p:spPr>
          <a:xfrm>
            <a:off x="6569354" y="1240658"/>
            <a:ext cx="1542259" cy="507831"/>
          </a:xfrm>
          <a:prstGeom prst="rect">
            <a:avLst/>
          </a:prstGeom>
          <a:solidFill>
            <a:schemeClr val="accent5">
              <a:lumMod val="75000"/>
            </a:schemeClr>
          </a:solidFill>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350" b="1" dirty="0">
                <a:solidFill>
                  <a:srgbClr val="FFFC00"/>
                </a:solidFill>
              </a:rPr>
              <a:t>Find this log at </a:t>
            </a:r>
            <a:r>
              <a:rPr lang="en-US" sz="1350" b="1" dirty="0" err="1">
                <a:solidFill>
                  <a:srgbClr val="FFFC00"/>
                </a:solidFill>
              </a:rPr>
              <a:t>StopPests.org</a:t>
            </a:r>
            <a:endParaRPr lang="en-US" sz="1350" b="1" dirty="0">
              <a:solidFill>
                <a:srgbClr val="FFFC00"/>
              </a:solidFill>
            </a:endParaRPr>
          </a:p>
        </p:txBody>
      </p:sp>
      <p:sp>
        <p:nvSpPr>
          <p:cNvPr id="2" name="Title 1">
            <a:extLst>
              <a:ext uri="{FF2B5EF4-FFF2-40B4-BE49-F238E27FC236}">
                <a16:creationId xmlns:a16="http://schemas.microsoft.com/office/drawing/2014/main" id="{81CB21BF-50F7-D641-8848-0F3D68E871B4}"/>
              </a:ext>
            </a:extLst>
          </p:cNvPr>
          <p:cNvSpPr>
            <a:spLocks noGrp="1"/>
          </p:cNvSpPr>
          <p:nvPr>
            <p:ph type="title"/>
          </p:nvPr>
        </p:nvSpPr>
        <p:spPr>
          <a:xfrm>
            <a:off x="519543" y="97658"/>
            <a:ext cx="8229600" cy="1143000"/>
          </a:xfrm>
        </p:spPr>
        <p:txBody>
          <a:bodyPr/>
          <a:lstStyle/>
          <a:p>
            <a:pPr algn="r"/>
            <a:r>
              <a:rPr lang="en-US" dirty="0">
                <a:latin typeface="Avenir Next" panose="020B0503020202020204" pitchFamily="34" charset="0"/>
              </a:rPr>
              <a:t>Recordkeeping</a:t>
            </a:r>
          </a:p>
        </p:txBody>
      </p:sp>
    </p:spTree>
    <p:extLst>
      <p:ext uri="{BB962C8B-B14F-4D97-AF65-F5344CB8AC3E}">
        <p14:creationId xmlns:p14="http://schemas.microsoft.com/office/powerpoint/2010/main" val="3709788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5B1648-8682-1546-A222-3617D0D40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34D26DC-8844-9148-937F-30D138846851}"/>
              </a:ext>
            </a:extLst>
          </p:cNvPr>
          <p:cNvSpPr>
            <a:spLocks noGrp="1"/>
          </p:cNvSpPr>
          <p:nvPr>
            <p:ph type="title"/>
          </p:nvPr>
        </p:nvSpPr>
        <p:spPr>
          <a:xfrm>
            <a:off x="1869750" y="5792429"/>
            <a:ext cx="6172200" cy="857250"/>
          </a:xfrm>
        </p:spPr>
        <p:txBody>
          <a:bodyPr>
            <a:normAutofit fontScale="90000"/>
          </a:bodyPr>
          <a:lstStyle/>
          <a:p>
            <a:pPr algn="r"/>
            <a:r>
              <a:rPr lang="en-US" b="1" dirty="0">
                <a:solidFill>
                  <a:schemeClr val="bg1"/>
                </a:solidFill>
                <a:latin typeface="Avenir Next" panose="020B0503020202020204" pitchFamily="34" charset="0"/>
              </a:rPr>
              <a:t>Education and training</a:t>
            </a:r>
          </a:p>
        </p:txBody>
      </p:sp>
    </p:spTree>
    <p:extLst>
      <p:ext uri="{BB962C8B-B14F-4D97-AF65-F5344CB8AC3E}">
        <p14:creationId xmlns:p14="http://schemas.microsoft.com/office/powerpoint/2010/main" val="986685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3BA3DA-ACE4-EC43-9B4D-9678B7333390}"/>
              </a:ext>
            </a:extLst>
          </p:cNvPr>
          <p:cNvPicPr>
            <a:picLocks noChangeAspect="1"/>
          </p:cNvPicPr>
          <p:nvPr/>
        </p:nvPicPr>
        <p:blipFill>
          <a:blip r:embed="rId2"/>
          <a:stretch>
            <a:fillRect/>
          </a:stretch>
        </p:blipFill>
        <p:spPr>
          <a:xfrm rot="10800000">
            <a:off x="-1" y="0"/>
            <a:ext cx="9144001" cy="6858000"/>
          </a:xfrm>
          <a:prstGeom prst="rect">
            <a:avLst/>
          </a:prstGeom>
        </p:spPr>
      </p:pic>
      <p:sp>
        <p:nvSpPr>
          <p:cNvPr id="2" name="Title 1">
            <a:extLst>
              <a:ext uri="{FF2B5EF4-FFF2-40B4-BE49-F238E27FC236}">
                <a16:creationId xmlns:a16="http://schemas.microsoft.com/office/drawing/2014/main" id="{7DC98352-309A-4445-975B-8C10ACC0DD9A}"/>
              </a:ext>
            </a:extLst>
          </p:cNvPr>
          <p:cNvSpPr>
            <a:spLocks noGrp="1"/>
          </p:cNvSpPr>
          <p:nvPr>
            <p:ph type="title"/>
          </p:nvPr>
        </p:nvSpPr>
        <p:spPr>
          <a:xfrm>
            <a:off x="1289253" y="1409454"/>
            <a:ext cx="6172200" cy="857250"/>
          </a:xfrm>
        </p:spPr>
        <p:txBody>
          <a:bodyPr>
            <a:normAutofit fontScale="90000"/>
          </a:bodyPr>
          <a:lstStyle/>
          <a:p>
            <a:pPr algn="r"/>
            <a:r>
              <a:rPr lang="en-US" b="1" dirty="0">
                <a:solidFill>
                  <a:schemeClr val="bg1"/>
                </a:solidFill>
                <a:latin typeface="Avenir Next" panose="020B0503020202020204" pitchFamily="34" charset="0"/>
              </a:rPr>
              <a:t>TEAMWORK approach</a:t>
            </a:r>
            <a:endParaRPr lang="en-US" dirty="0">
              <a:latin typeface="Avenir Next" panose="020B0503020202020204" pitchFamily="34" charset="0"/>
            </a:endParaRPr>
          </a:p>
        </p:txBody>
      </p:sp>
    </p:spTree>
    <p:extLst>
      <p:ext uri="{BB962C8B-B14F-4D97-AF65-F5344CB8AC3E}">
        <p14:creationId xmlns:p14="http://schemas.microsoft.com/office/powerpoint/2010/main" val="548959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8A944199-EBB8-4D49-A6A8-924C5E19CB09}"/>
              </a:ext>
            </a:extLst>
          </p:cNvPr>
          <p:cNvSpPr>
            <a:spLocks noGrp="1" noChangeArrowheads="1"/>
          </p:cNvSpPr>
          <p:nvPr>
            <p:ph type="title"/>
          </p:nvPr>
        </p:nvSpPr>
        <p:spPr>
          <a:xfrm>
            <a:off x="2904752" y="374693"/>
            <a:ext cx="5828110" cy="742950"/>
          </a:xfrm>
        </p:spPr>
        <p:txBody>
          <a:bodyPr/>
          <a:lstStyle/>
          <a:p>
            <a:pPr algn="r"/>
            <a:r>
              <a:rPr lang="en-GB" altLang="en-US" dirty="0">
                <a:latin typeface="Avenir Next" panose="020B0503020202020204" pitchFamily="34" charset="0"/>
              </a:rPr>
              <a:t>The IPM team</a:t>
            </a:r>
            <a:endParaRPr lang="en-US" altLang="en-US" dirty="0">
              <a:latin typeface="Avenir Next" panose="020B0503020202020204" pitchFamily="34" charset="0"/>
            </a:endParaRPr>
          </a:p>
        </p:txBody>
      </p:sp>
      <p:sp>
        <p:nvSpPr>
          <p:cNvPr id="79880" name="Content Placeholder 5">
            <a:extLst>
              <a:ext uri="{FF2B5EF4-FFF2-40B4-BE49-F238E27FC236}">
                <a16:creationId xmlns:a16="http://schemas.microsoft.com/office/drawing/2014/main" id="{13B4DAFB-C42B-F943-8E2E-7325E05AB694}"/>
              </a:ext>
            </a:extLst>
          </p:cNvPr>
          <p:cNvSpPr>
            <a:spLocks noGrp="1"/>
          </p:cNvSpPr>
          <p:nvPr>
            <p:ph idx="1"/>
          </p:nvPr>
        </p:nvSpPr>
        <p:spPr>
          <a:xfrm>
            <a:off x="3175819" y="1687634"/>
            <a:ext cx="2035418" cy="2005437"/>
          </a:xfrm>
          <a:prstGeom prst="ellipse">
            <a:avLst/>
          </a:prstGeom>
          <a:solidFill>
            <a:schemeClr val="accent5">
              <a:lumMod val="75000"/>
            </a:schemeClr>
          </a:solidFill>
          <a:ln cap="flat" algn="ctr">
            <a:solidFill>
              <a:srgbClr val="000000"/>
            </a:solidFill>
            <a:round/>
            <a:headEnd type="none" w="med" len="med"/>
            <a:tailEnd type="none" w="med" len="med"/>
          </a:ln>
        </p:spPr>
        <p:txBody>
          <a:bodyPr vert="horz" wrap="none" lIns="68580" tIns="34290" rIns="68580" bIns="34290" numCol="1" rtlCol="0" anchor="ctr" anchorCtr="0" compatLnSpc="1">
            <a:prstTxWarp prst="textNoShape">
              <a:avLst/>
            </a:prstTxWarp>
            <a:normAutofit/>
          </a:bodyPr>
          <a:lstStyle/>
          <a:p>
            <a:pPr marL="0" indent="0" algn="ctr">
              <a:lnSpc>
                <a:spcPct val="96000"/>
              </a:lnSpc>
              <a:spcBef>
                <a:spcPct val="0"/>
              </a:spcBef>
              <a:buNone/>
            </a:pPr>
            <a:r>
              <a:rPr lang="en-US" altLang="en-US" b="1" dirty="0">
                <a:solidFill>
                  <a:schemeClr val="tx1"/>
                </a:solidFill>
                <a:latin typeface="Avenir Next" panose="020B0503020202020204" pitchFamily="34" charset="0"/>
              </a:rPr>
              <a:t>Property</a:t>
            </a:r>
          </a:p>
          <a:p>
            <a:pPr marL="0" indent="0" algn="ctr">
              <a:lnSpc>
                <a:spcPct val="96000"/>
              </a:lnSpc>
              <a:spcBef>
                <a:spcPct val="0"/>
              </a:spcBef>
              <a:buNone/>
            </a:pPr>
            <a:r>
              <a:rPr lang="en-US" altLang="en-US" b="1" dirty="0">
                <a:solidFill>
                  <a:schemeClr val="tx1"/>
                </a:solidFill>
                <a:latin typeface="Avenir Next" panose="020B0503020202020204" pitchFamily="34" charset="0"/>
              </a:rPr>
              <a:t>Manager</a:t>
            </a:r>
          </a:p>
          <a:p>
            <a:pPr marL="0" indent="0" algn="ctr">
              <a:lnSpc>
                <a:spcPct val="96000"/>
              </a:lnSpc>
              <a:spcBef>
                <a:spcPct val="0"/>
              </a:spcBef>
              <a:buNone/>
            </a:pPr>
            <a:endParaRPr lang="en-US" altLang="en-US" sz="1500" dirty="0"/>
          </a:p>
        </p:txBody>
      </p:sp>
      <p:sp>
        <p:nvSpPr>
          <p:cNvPr id="79875" name="Slide Number Placeholder 3">
            <a:extLst>
              <a:ext uri="{FF2B5EF4-FFF2-40B4-BE49-F238E27FC236}">
                <a16:creationId xmlns:a16="http://schemas.microsoft.com/office/drawing/2014/main" id="{0339CDD3-89F0-4E4E-A49B-930F3F7B7AFB}"/>
              </a:ext>
            </a:extLst>
          </p:cNvPr>
          <p:cNvSpPr>
            <a:spLocks noGrp="1" noChangeArrowheads="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9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ヒラギノ角ゴ Pro W3" panose="020B0300000000000000" pitchFamily="34" charset="-128"/>
              </a:defRPr>
            </a:lvl1pPr>
            <a:lvl2pPr marL="557213" indent="-214313">
              <a:lnSpc>
                <a:spcPct val="96000"/>
              </a:lnSpc>
              <a:spcBef>
                <a:spcPts val="525"/>
              </a:spcBef>
              <a:buClr>
                <a:srgbClr val="000000"/>
              </a:buClr>
              <a:buSzPct val="100000"/>
              <a:buFont typeface="Arial" panose="020B0604020202020204" pitchFamily="34" charset="0"/>
              <a:buChar char="–"/>
              <a:defRPr sz="2100">
                <a:solidFill>
                  <a:srgbClr val="000000"/>
                </a:solidFill>
                <a:latin typeface="Arial" panose="020B0604020202020204" pitchFamily="34" charset="0"/>
                <a:ea typeface="ヒラギノ角ゴ Pro W3" panose="020B0300000000000000" pitchFamily="34" charset="-128"/>
              </a:defRPr>
            </a:lvl2pPr>
            <a:lvl3pPr marL="857250" indent="-171450">
              <a:lnSpc>
                <a:spcPct val="96000"/>
              </a:lnSpc>
              <a:spcBef>
                <a:spcPts val="450"/>
              </a:spcBef>
              <a:buClr>
                <a:srgbClr val="000000"/>
              </a:buClr>
              <a:buSzPct val="100000"/>
              <a:buFont typeface="Arial" panose="020B0604020202020204" pitchFamily="34" charset="0"/>
              <a:buChar char="•"/>
              <a:defRPr sz="1800">
                <a:solidFill>
                  <a:srgbClr val="000000"/>
                </a:solidFill>
                <a:latin typeface="Arial" panose="020B0604020202020204" pitchFamily="34" charset="0"/>
                <a:ea typeface="ＭＳ Ｐゴシック" panose="020B0600070205080204" pitchFamily="34" charset="-128"/>
              </a:defRPr>
            </a:lvl3pPr>
            <a:lvl4pPr marL="1200150" indent="-171450">
              <a:lnSpc>
                <a:spcPct val="96000"/>
              </a:lnSpc>
              <a:spcBef>
                <a:spcPts val="375"/>
              </a:spcBef>
              <a:buClr>
                <a:srgbClr val="000000"/>
              </a:buClr>
              <a:buSzPct val="100000"/>
              <a:buFont typeface="Arial" panose="020B0604020202020204" pitchFamily="34" charset="0"/>
              <a:buChar char="–"/>
              <a:defRPr sz="1500">
                <a:solidFill>
                  <a:srgbClr val="000000"/>
                </a:solidFill>
                <a:latin typeface="Arial" panose="020B0604020202020204" pitchFamily="34" charset="0"/>
                <a:ea typeface="ＭＳ Ｐゴシック" panose="020B0600070205080204" pitchFamily="34" charset="-128"/>
              </a:defRPr>
            </a:lvl4pPr>
            <a:lvl5pPr marL="1543050" indent="-171450">
              <a:lnSpc>
                <a:spcPct val="96000"/>
              </a:lnSpc>
              <a:spcBef>
                <a:spcPts val="375"/>
              </a:spcBef>
              <a:buClr>
                <a:srgbClr val="000000"/>
              </a:buClr>
              <a:buSzPct val="100000"/>
              <a:buFont typeface="Arial" panose="020B0604020202020204" pitchFamily="34" charset="0"/>
              <a:buChar char="»"/>
              <a:defRPr sz="1500">
                <a:solidFill>
                  <a:srgbClr val="000000"/>
                </a:solidFill>
                <a:latin typeface="Arial" panose="020B0604020202020204" pitchFamily="34" charset="0"/>
                <a:ea typeface="ＭＳ Ｐゴシック" panose="020B0600070205080204" pitchFamily="34" charset="-128"/>
              </a:defRPr>
            </a:lvl5pPr>
            <a:lvl6pPr marL="1885950" indent="-171450" defTabSz="342900" eaLnBrk="0" fontAlgn="base" hangingPunct="0">
              <a:lnSpc>
                <a:spcPct val="96000"/>
              </a:lnSpc>
              <a:spcBef>
                <a:spcPts val="375"/>
              </a:spcBef>
              <a:spcAft>
                <a:spcPct val="0"/>
              </a:spcAft>
              <a:buClr>
                <a:srgbClr val="000000"/>
              </a:buClr>
              <a:buSzPct val="100000"/>
              <a:buFont typeface="Arial" panose="020B0604020202020204" pitchFamily="34" charset="0"/>
              <a:buChar char="»"/>
              <a:defRPr sz="1500">
                <a:solidFill>
                  <a:srgbClr val="000000"/>
                </a:solidFill>
                <a:latin typeface="Arial" panose="020B0604020202020204" pitchFamily="34" charset="0"/>
                <a:ea typeface="ＭＳ Ｐゴシック" panose="020B0600070205080204" pitchFamily="34" charset="-128"/>
              </a:defRPr>
            </a:lvl6pPr>
            <a:lvl7pPr marL="2228850" indent="-171450" defTabSz="342900" eaLnBrk="0" fontAlgn="base" hangingPunct="0">
              <a:lnSpc>
                <a:spcPct val="96000"/>
              </a:lnSpc>
              <a:spcBef>
                <a:spcPts val="375"/>
              </a:spcBef>
              <a:spcAft>
                <a:spcPct val="0"/>
              </a:spcAft>
              <a:buClr>
                <a:srgbClr val="000000"/>
              </a:buClr>
              <a:buSzPct val="100000"/>
              <a:buFont typeface="Arial" panose="020B0604020202020204" pitchFamily="34" charset="0"/>
              <a:buChar char="»"/>
              <a:defRPr sz="1500">
                <a:solidFill>
                  <a:srgbClr val="000000"/>
                </a:solidFill>
                <a:latin typeface="Arial" panose="020B0604020202020204" pitchFamily="34" charset="0"/>
                <a:ea typeface="ＭＳ Ｐゴシック" panose="020B0600070205080204" pitchFamily="34" charset="-128"/>
              </a:defRPr>
            </a:lvl7pPr>
            <a:lvl8pPr marL="2571750" indent="-171450" defTabSz="342900" eaLnBrk="0" fontAlgn="base" hangingPunct="0">
              <a:lnSpc>
                <a:spcPct val="96000"/>
              </a:lnSpc>
              <a:spcBef>
                <a:spcPts val="375"/>
              </a:spcBef>
              <a:spcAft>
                <a:spcPct val="0"/>
              </a:spcAft>
              <a:buClr>
                <a:srgbClr val="000000"/>
              </a:buClr>
              <a:buSzPct val="100000"/>
              <a:buFont typeface="Arial" panose="020B0604020202020204" pitchFamily="34" charset="0"/>
              <a:buChar char="»"/>
              <a:defRPr sz="1500">
                <a:solidFill>
                  <a:srgbClr val="000000"/>
                </a:solidFill>
                <a:latin typeface="Arial" panose="020B0604020202020204" pitchFamily="34" charset="0"/>
                <a:ea typeface="ＭＳ Ｐゴシック" panose="020B0600070205080204" pitchFamily="34" charset="-128"/>
              </a:defRPr>
            </a:lvl8pPr>
            <a:lvl9pPr marL="2914650" indent="-171450" defTabSz="342900" eaLnBrk="0" fontAlgn="base" hangingPunct="0">
              <a:lnSpc>
                <a:spcPct val="96000"/>
              </a:lnSpc>
              <a:spcBef>
                <a:spcPts val="375"/>
              </a:spcBef>
              <a:spcAft>
                <a:spcPct val="0"/>
              </a:spcAft>
              <a:buClr>
                <a:srgbClr val="000000"/>
              </a:buClr>
              <a:buSzPct val="100000"/>
              <a:buFont typeface="Arial" panose="020B0604020202020204" pitchFamily="34" charset="0"/>
              <a:buChar char="»"/>
              <a:defRPr sz="15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ct val="0"/>
              </a:spcBef>
              <a:buFont typeface="Arial" panose="020B0604020202020204" pitchFamily="34" charset="0"/>
              <a:buNone/>
            </a:pPr>
            <a:fld id="{C86A19E0-D230-0144-B100-5687EEA67056}" type="slidenum">
              <a:rPr lang="en-GB" altLang="en-US" sz="1050"/>
              <a:pPr>
                <a:lnSpc>
                  <a:spcPct val="100000"/>
                </a:lnSpc>
                <a:spcBef>
                  <a:spcPct val="0"/>
                </a:spcBef>
                <a:buFont typeface="Arial" panose="020B0604020202020204" pitchFamily="34" charset="0"/>
                <a:buNone/>
              </a:pPr>
              <a:t>26</a:t>
            </a:fld>
            <a:endParaRPr lang="en-GB" altLang="en-US" sz="1050"/>
          </a:p>
        </p:txBody>
      </p:sp>
      <p:sp>
        <p:nvSpPr>
          <p:cNvPr id="11" name="Content Placeholder 5">
            <a:extLst>
              <a:ext uri="{FF2B5EF4-FFF2-40B4-BE49-F238E27FC236}">
                <a16:creationId xmlns:a16="http://schemas.microsoft.com/office/drawing/2014/main" id="{29D0A7AE-6D39-4FCD-8962-2C56F820F85F}"/>
              </a:ext>
            </a:extLst>
          </p:cNvPr>
          <p:cNvSpPr txBox="1">
            <a:spLocks/>
          </p:cNvSpPr>
          <p:nvPr/>
        </p:nvSpPr>
        <p:spPr bwMode="auto">
          <a:xfrm>
            <a:off x="6092484" y="5123565"/>
            <a:ext cx="1287829" cy="1271272"/>
          </a:xfrm>
          <a:prstGeom prst="ellipse">
            <a:avLst/>
          </a:prstGeom>
          <a:solidFill>
            <a:schemeClr val="accent6">
              <a:lumMod val="20000"/>
              <a:lumOff val="80000"/>
            </a:scheme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indent="0" algn="ctr">
              <a:lnSpc>
                <a:spcPct val="96000"/>
              </a:lnSpc>
              <a:spcBef>
                <a:spcPct val="0"/>
              </a:spcBef>
              <a:buNone/>
              <a:defRPr/>
            </a:pPr>
            <a:r>
              <a:rPr lang="en-US" sz="1500" kern="0" dirty="0">
                <a:solidFill>
                  <a:schemeClr val="tx1"/>
                </a:solidFill>
                <a:latin typeface="Avenir Next" panose="020B0503020202020204" pitchFamily="34" charset="0"/>
              </a:rPr>
              <a:t>Janitorial/</a:t>
            </a:r>
          </a:p>
          <a:p>
            <a:pPr marL="0" indent="0" algn="ctr">
              <a:lnSpc>
                <a:spcPct val="96000"/>
              </a:lnSpc>
              <a:spcBef>
                <a:spcPct val="0"/>
              </a:spcBef>
              <a:buNone/>
              <a:defRPr/>
            </a:pPr>
            <a:r>
              <a:rPr lang="en-US" sz="1500" kern="0" dirty="0">
                <a:solidFill>
                  <a:schemeClr val="tx1"/>
                </a:solidFill>
                <a:latin typeface="Avenir Next" panose="020B0503020202020204" pitchFamily="34" charset="0"/>
              </a:rPr>
              <a:t>Custodial</a:t>
            </a:r>
          </a:p>
        </p:txBody>
      </p:sp>
      <p:sp>
        <p:nvSpPr>
          <p:cNvPr id="12" name="Content Placeholder 5">
            <a:extLst>
              <a:ext uri="{FF2B5EF4-FFF2-40B4-BE49-F238E27FC236}">
                <a16:creationId xmlns:a16="http://schemas.microsoft.com/office/drawing/2014/main" id="{4732C9BF-CC85-4D9F-B14B-D3C378C84256}"/>
              </a:ext>
            </a:extLst>
          </p:cNvPr>
          <p:cNvSpPr txBox="1">
            <a:spLocks/>
          </p:cNvSpPr>
          <p:nvPr/>
        </p:nvSpPr>
        <p:spPr bwMode="auto">
          <a:xfrm>
            <a:off x="6272776" y="3945287"/>
            <a:ext cx="1288362" cy="1384447"/>
          </a:xfrm>
          <a:prstGeom prst="ellipse">
            <a:avLst/>
          </a:prstGeom>
          <a:solidFill>
            <a:srgbClr val="A5A5E9">
              <a:alpha val="72941"/>
            </a:srgb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indent="0" algn="ctr">
              <a:lnSpc>
                <a:spcPct val="96000"/>
              </a:lnSpc>
              <a:spcBef>
                <a:spcPct val="0"/>
              </a:spcBef>
              <a:buNone/>
              <a:defRPr/>
            </a:pPr>
            <a:r>
              <a:rPr lang="en-US" sz="1500" kern="0" dirty="0">
                <a:solidFill>
                  <a:schemeClr val="tx1"/>
                </a:solidFill>
                <a:latin typeface="Avenir Next" panose="020B0503020202020204" pitchFamily="34" charset="0"/>
              </a:rPr>
              <a:t>Landscaping</a:t>
            </a:r>
          </a:p>
          <a:p>
            <a:pPr marL="0" indent="0" algn="ctr">
              <a:lnSpc>
                <a:spcPct val="96000"/>
              </a:lnSpc>
              <a:spcBef>
                <a:spcPct val="0"/>
              </a:spcBef>
              <a:buNone/>
              <a:defRPr/>
            </a:pPr>
            <a:r>
              <a:rPr lang="en-US" sz="1500" kern="0" dirty="0">
                <a:solidFill>
                  <a:schemeClr val="tx1"/>
                </a:solidFill>
                <a:latin typeface="Avenir Next" panose="020B0503020202020204" pitchFamily="34" charset="0"/>
              </a:rPr>
              <a:t>Services</a:t>
            </a:r>
          </a:p>
        </p:txBody>
      </p:sp>
      <p:sp>
        <p:nvSpPr>
          <p:cNvPr id="10" name="Content Placeholder 5">
            <a:extLst>
              <a:ext uri="{FF2B5EF4-FFF2-40B4-BE49-F238E27FC236}">
                <a16:creationId xmlns:a16="http://schemas.microsoft.com/office/drawing/2014/main" id="{F030C978-0DF3-4275-8149-E1BB760DE161}"/>
              </a:ext>
            </a:extLst>
          </p:cNvPr>
          <p:cNvSpPr txBox="1">
            <a:spLocks/>
          </p:cNvSpPr>
          <p:nvPr/>
        </p:nvSpPr>
        <p:spPr bwMode="auto">
          <a:xfrm>
            <a:off x="4814667" y="4278159"/>
            <a:ext cx="1730518" cy="1690812"/>
          </a:xfrm>
          <a:prstGeom prst="ellipse">
            <a:avLst/>
          </a:prstGeom>
          <a:solidFill>
            <a:srgbClr val="85FFE0">
              <a:alpha val="70980"/>
            </a:srgb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indent="0" algn="ctr">
              <a:lnSpc>
                <a:spcPct val="96000"/>
              </a:lnSpc>
              <a:spcBef>
                <a:spcPct val="0"/>
              </a:spcBef>
              <a:buNone/>
              <a:defRPr/>
            </a:pPr>
            <a:endParaRPr lang="en-US" sz="2100" kern="0" dirty="0">
              <a:solidFill>
                <a:schemeClr val="tx1"/>
              </a:solidFill>
            </a:endParaRPr>
          </a:p>
          <a:p>
            <a:pPr marL="0" indent="0" algn="ctr">
              <a:lnSpc>
                <a:spcPct val="96000"/>
              </a:lnSpc>
              <a:spcBef>
                <a:spcPct val="0"/>
              </a:spcBef>
              <a:buNone/>
              <a:defRPr/>
            </a:pPr>
            <a:r>
              <a:rPr lang="en-US" sz="2100" kern="0" dirty="0">
                <a:solidFill>
                  <a:schemeClr val="tx1"/>
                </a:solidFill>
                <a:latin typeface="Avenir Next" panose="020B0503020202020204" pitchFamily="34" charset="0"/>
              </a:rPr>
              <a:t>Maintenance</a:t>
            </a:r>
          </a:p>
          <a:p>
            <a:pPr marL="0" indent="0" algn="ctr">
              <a:lnSpc>
                <a:spcPct val="96000"/>
              </a:lnSpc>
              <a:spcBef>
                <a:spcPct val="0"/>
              </a:spcBef>
              <a:buNone/>
              <a:defRPr/>
            </a:pPr>
            <a:r>
              <a:rPr lang="en-US" sz="2100" kern="0" dirty="0">
                <a:solidFill>
                  <a:schemeClr val="tx1"/>
                </a:solidFill>
                <a:latin typeface="Avenir Next" panose="020B0503020202020204" pitchFamily="34" charset="0"/>
              </a:rPr>
              <a:t>crew</a:t>
            </a:r>
          </a:p>
        </p:txBody>
      </p:sp>
      <p:sp>
        <p:nvSpPr>
          <p:cNvPr id="9" name="Content Placeholder 5">
            <a:extLst>
              <a:ext uri="{FF2B5EF4-FFF2-40B4-BE49-F238E27FC236}">
                <a16:creationId xmlns:a16="http://schemas.microsoft.com/office/drawing/2014/main" id="{C525D3CC-7C95-4B45-A286-01C26BF80DE8}"/>
              </a:ext>
            </a:extLst>
          </p:cNvPr>
          <p:cNvSpPr txBox="1">
            <a:spLocks/>
          </p:cNvSpPr>
          <p:nvPr/>
        </p:nvSpPr>
        <p:spPr bwMode="auto">
          <a:xfrm>
            <a:off x="2136192" y="4397771"/>
            <a:ext cx="1688920" cy="1690813"/>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indent="0" algn="ctr">
              <a:lnSpc>
                <a:spcPct val="96000"/>
              </a:lnSpc>
              <a:spcBef>
                <a:spcPct val="0"/>
              </a:spcBef>
              <a:buNone/>
              <a:defRPr/>
            </a:pPr>
            <a:r>
              <a:rPr lang="en-US" sz="2100" kern="0" dirty="0">
                <a:solidFill>
                  <a:schemeClr val="tx1"/>
                </a:solidFill>
                <a:latin typeface="Avenir Next" panose="020B0503020202020204" pitchFamily="34" charset="0"/>
              </a:rPr>
              <a:t>Resident</a:t>
            </a:r>
          </a:p>
          <a:p>
            <a:pPr marL="0" indent="0" algn="ctr">
              <a:lnSpc>
                <a:spcPct val="96000"/>
              </a:lnSpc>
              <a:spcBef>
                <a:spcPct val="0"/>
              </a:spcBef>
              <a:buNone/>
              <a:defRPr/>
            </a:pPr>
            <a:r>
              <a:rPr lang="en-US" sz="2100" kern="0" dirty="0">
                <a:solidFill>
                  <a:schemeClr val="tx1"/>
                </a:solidFill>
                <a:latin typeface="Avenir Next" panose="020B0503020202020204" pitchFamily="34" charset="0"/>
              </a:rPr>
              <a:t>Support</a:t>
            </a:r>
          </a:p>
          <a:p>
            <a:pPr marL="0" indent="0" algn="ctr">
              <a:lnSpc>
                <a:spcPct val="96000"/>
              </a:lnSpc>
              <a:spcBef>
                <a:spcPct val="0"/>
              </a:spcBef>
              <a:buNone/>
              <a:defRPr/>
            </a:pPr>
            <a:r>
              <a:rPr lang="en-US" sz="2100" kern="0" dirty="0">
                <a:solidFill>
                  <a:schemeClr val="tx1"/>
                </a:solidFill>
                <a:latin typeface="Avenir Next" panose="020B0503020202020204" pitchFamily="34" charset="0"/>
              </a:rPr>
              <a:t>Services</a:t>
            </a:r>
            <a:r>
              <a:rPr lang="en-US" sz="1500" kern="0" dirty="0">
                <a:solidFill>
                  <a:schemeClr val="tx1"/>
                </a:solidFill>
                <a:latin typeface="Avenir Next" panose="020B0503020202020204" pitchFamily="34" charset="0"/>
              </a:rPr>
              <a:t> </a:t>
            </a:r>
          </a:p>
        </p:txBody>
      </p:sp>
      <p:sp>
        <p:nvSpPr>
          <p:cNvPr id="15" name="Content Placeholder 5">
            <a:extLst>
              <a:ext uri="{FF2B5EF4-FFF2-40B4-BE49-F238E27FC236}">
                <a16:creationId xmlns:a16="http://schemas.microsoft.com/office/drawing/2014/main" id="{B3EB12A0-8200-473D-871D-908B447C9DFB}"/>
              </a:ext>
            </a:extLst>
          </p:cNvPr>
          <p:cNvSpPr txBox="1">
            <a:spLocks/>
          </p:cNvSpPr>
          <p:nvPr/>
        </p:nvSpPr>
        <p:spPr bwMode="auto">
          <a:xfrm>
            <a:off x="4950042" y="2511507"/>
            <a:ext cx="2073377" cy="1949804"/>
          </a:xfrm>
          <a:prstGeom prst="ellipse">
            <a:avLst/>
          </a:prstGeom>
          <a:solidFill>
            <a:srgbClr val="FFFF00">
              <a:alpha val="69804"/>
            </a:srgbClr>
          </a:solidFill>
          <a:ln w="9525" cap="flat" cmpd="sng" algn="ctr">
            <a:solidFill>
              <a:schemeClr val="tx1"/>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indent="0" algn="ctr">
              <a:lnSpc>
                <a:spcPct val="96000"/>
              </a:lnSpc>
              <a:spcBef>
                <a:spcPct val="0"/>
              </a:spcBef>
              <a:buNone/>
              <a:defRPr/>
            </a:pPr>
            <a:r>
              <a:rPr lang="en-US" sz="2400" kern="0" dirty="0">
                <a:solidFill>
                  <a:schemeClr val="tx1"/>
                </a:solidFill>
                <a:latin typeface="Avenir Next" panose="020B0503020202020204" pitchFamily="34" charset="0"/>
              </a:rPr>
              <a:t>Pest </a:t>
            </a:r>
          </a:p>
          <a:p>
            <a:pPr marL="0" indent="0" algn="ctr">
              <a:lnSpc>
                <a:spcPct val="96000"/>
              </a:lnSpc>
              <a:spcBef>
                <a:spcPct val="0"/>
              </a:spcBef>
              <a:buNone/>
              <a:defRPr/>
            </a:pPr>
            <a:r>
              <a:rPr lang="en-US" sz="2400" kern="0" dirty="0">
                <a:solidFill>
                  <a:schemeClr val="tx1"/>
                </a:solidFill>
                <a:latin typeface="Avenir Next" panose="020B0503020202020204" pitchFamily="34" charset="0"/>
              </a:rPr>
              <a:t>Management </a:t>
            </a:r>
          </a:p>
          <a:p>
            <a:pPr marL="0" indent="0" algn="ctr">
              <a:lnSpc>
                <a:spcPct val="96000"/>
              </a:lnSpc>
              <a:spcBef>
                <a:spcPct val="0"/>
              </a:spcBef>
              <a:buNone/>
              <a:defRPr/>
            </a:pPr>
            <a:r>
              <a:rPr lang="en-US" sz="2400" kern="0" dirty="0">
                <a:solidFill>
                  <a:schemeClr val="tx1"/>
                </a:solidFill>
                <a:latin typeface="Avenir Next" panose="020B0503020202020204" pitchFamily="34" charset="0"/>
              </a:rPr>
              <a:t>Professional</a:t>
            </a:r>
          </a:p>
        </p:txBody>
      </p:sp>
      <p:sp>
        <p:nvSpPr>
          <p:cNvPr id="14" name="Content Placeholder 5">
            <a:extLst>
              <a:ext uri="{FF2B5EF4-FFF2-40B4-BE49-F238E27FC236}">
                <a16:creationId xmlns:a16="http://schemas.microsoft.com/office/drawing/2014/main" id="{0211167D-CCD4-F14A-B230-9F7FCD001649}"/>
              </a:ext>
            </a:extLst>
          </p:cNvPr>
          <p:cNvSpPr txBox="1">
            <a:spLocks/>
          </p:cNvSpPr>
          <p:nvPr/>
        </p:nvSpPr>
        <p:spPr bwMode="auto">
          <a:xfrm>
            <a:off x="3695895" y="4948055"/>
            <a:ext cx="1281076" cy="1238077"/>
          </a:xfrm>
          <a:prstGeom prst="ellipse">
            <a:avLst/>
          </a:prstGeom>
          <a:solidFill>
            <a:srgbClr val="60C99C">
              <a:alpha val="70980"/>
            </a:srgbClr>
          </a:solidFill>
          <a:ln cap="flat" algn="ctr">
            <a:solidFill>
              <a:srgbClr val="000000"/>
            </a:solidFill>
            <a:round/>
            <a:headEnd type="none" w="med" len="med"/>
            <a:tailEnd type="none" w="med" len="med"/>
          </a:ln>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indent="0" algn="ctr">
              <a:lnSpc>
                <a:spcPct val="96000"/>
              </a:lnSpc>
              <a:spcBef>
                <a:spcPct val="0"/>
              </a:spcBef>
              <a:buNone/>
              <a:defRPr/>
            </a:pPr>
            <a:r>
              <a:rPr lang="en-US" altLang="en-US" sz="1600" b="1" kern="0" dirty="0">
                <a:solidFill>
                  <a:schemeClr val="tx1"/>
                </a:solidFill>
                <a:latin typeface="Avenir Next" panose="020B0503020202020204" pitchFamily="34" charset="0"/>
              </a:rPr>
              <a:t>Procurement</a:t>
            </a:r>
          </a:p>
          <a:p>
            <a:pPr marL="0" indent="0" algn="ctr">
              <a:lnSpc>
                <a:spcPct val="96000"/>
              </a:lnSpc>
              <a:spcBef>
                <a:spcPct val="0"/>
              </a:spcBef>
              <a:buNone/>
              <a:defRPr/>
            </a:pPr>
            <a:r>
              <a:rPr lang="en-US" altLang="en-US" sz="1600" b="1" kern="0" dirty="0">
                <a:solidFill>
                  <a:schemeClr val="tx1"/>
                </a:solidFill>
                <a:latin typeface="Avenir Next" panose="020B0503020202020204" pitchFamily="34" charset="0"/>
              </a:rPr>
              <a:t>Specialist</a:t>
            </a:r>
            <a:endParaRPr lang="en-US" altLang="en-US" sz="1500" b="1" kern="0" dirty="0">
              <a:solidFill>
                <a:schemeClr val="tx1"/>
              </a:solidFill>
              <a:latin typeface="Avenir Next" panose="020B0503020202020204" pitchFamily="34" charset="0"/>
            </a:endParaRPr>
          </a:p>
        </p:txBody>
      </p:sp>
      <p:sp>
        <p:nvSpPr>
          <p:cNvPr id="13" name="Content Placeholder 5">
            <a:extLst>
              <a:ext uri="{FF2B5EF4-FFF2-40B4-BE49-F238E27FC236}">
                <a16:creationId xmlns:a16="http://schemas.microsoft.com/office/drawing/2014/main" id="{F8D64405-FD62-4223-9D80-5291F9D6187E}"/>
              </a:ext>
            </a:extLst>
          </p:cNvPr>
          <p:cNvSpPr txBox="1">
            <a:spLocks/>
          </p:cNvSpPr>
          <p:nvPr/>
        </p:nvSpPr>
        <p:spPr bwMode="auto">
          <a:xfrm>
            <a:off x="1551240" y="2693866"/>
            <a:ext cx="2085786" cy="1998410"/>
          </a:xfrm>
          <a:prstGeom prst="ellipse">
            <a:avLst/>
          </a:prstGeom>
          <a:solidFill>
            <a:srgbClr val="FFC000">
              <a:alpha val="69804"/>
            </a:srgbClr>
          </a:solidFill>
          <a:ln w="9525" cap="flat" cmpd="sng" algn="ctr">
            <a:solidFill>
              <a:srgbClr val="000000"/>
            </a:solidFill>
            <a:prstDash val="solid"/>
            <a:round/>
            <a:headEnd type="none" w="med" len="med"/>
            <a:tailEnd type="none" w="med" len="med"/>
          </a:ln>
          <a:effectLst/>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indent="0" algn="ctr">
              <a:lnSpc>
                <a:spcPct val="96000"/>
              </a:lnSpc>
              <a:spcBef>
                <a:spcPct val="0"/>
              </a:spcBef>
              <a:buNone/>
              <a:defRPr/>
            </a:pPr>
            <a:r>
              <a:rPr lang="en-US" kern="0" dirty="0">
                <a:solidFill>
                  <a:schemeClr val="tx1"/>
                </a:solidFill>
                <a:latin typeface="Avenir Next" panose="020B0503020202020204" pitchFamily="34" charset="0"/>
              </a:rPr>
              <a:t>Resident</a:t>
            </a:r>
          </a:p>
        </p:txBody>
      </p:sp>
      <p:sp>
        <p:nvSpPr>
          <p:cNvPr id="16" name="Content Placeholder 5">
            <a:extLst>
              <a:ext uri="{FF2B5EF4-FFF2-40B4-BE49-F238E27FC236}">
                <a16:creationId xmlns:a16="http://schemas.microsoft.com/office/drawing/2014/main" id="{BC24C6FF-5A49-4040-A0F2-CE978C061863}"/>
              </a:ext>
            </a:extLst>
          </p:cNvPr>
          <p:cNvSpPr txBox="1">
            <a:spLocks/>
          </p:cNvSpPr>
          <p:nvPr/>
        </p:nvSpPr>
        <p:spPr bwMode="auto">
          <a:xfrm>
            <a:off x="3223231" y="3543207"/>
            <a:ext cx="2149196" cy="1539145"/>
          </a:xfrm>
          <a:prstGeom prst="ellipse">
            <a:avLst/>
          </a:prstGeom>
          <a:solidFill>
            <a:srgbClr val="00B050">
              <a:alpha val="69804"/>
            </a:srgbClr>
          </a:solidFill>
          <a:ln cap="flat" algn="ctr">
            <a:solidFill>
              <a:srgbClr val="000000"/>
            </a:solidFill>
            <a:round/>
            <a:headEnd type="none" w="med" len="med"/>
            <a:tailEnd type="none" w="med" len="med"/>
          </a:ln>
        </p:spPr>
        <p:txBody>
          <a:bodyPr wrap="none" anchor="ctr"/>
          <a:lstStyle>
            <a:lvl1pPr marL="341313" indent="-341313" algn="l" defTabSz="457200" rtl="0" eaLnBrk="0" fontAlgn="base" hangingPunct="0">
              <a:lnSpc>
                <a:spcPct val="86000"/>
              </a:lnSpc>
              <a:spcBef>
                <a:spcPts val="1200"/>
              </a:spcBef>
              <a:spcAft>
                <a:spcPct val="0"/>
              </a:spcAft>
              <a:buClr>
                <a:srgbClr val="000000"/>
              </a:buClr>
              <a:buSzPct val="100000"/>
              <a:buFont typeface="Arial" panose="020B0604020202020204" pitchFamily="34" charset="0"/>
              <a:buChar char="•"/>
              <a:defRPr sz="3200">
                <a:solidFill>
                  <a:srgbClr val="000000"/>
                </a:solidFill>
                <a:latin typeface="+mn-lt"/>
                <a:ea typeface="+mn-ea"/>
                <a:cs typeface="ヒラギノ角ゴ Pro W3" charset="-128"/>
              </a:defRPr>
            </a:lvl1pPr>
            <a:lvl2pPr marL="741363" indent="-284163" algn="l" defTabSz="457200" rtl="0" eaLnBrk="0" fontAlgn="base" hangingPunct="0">
              <a:lnSpc>
                <a:spcPct val="96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ヒラギノ角ゴ Pro W3" pitchFamily="-96" charset="-128"/>
              </a:defRPr>
            </a:lvl2pPr>
            <a:lvl3pPr marL="1143000" indent="-228600" algn="l" defTabSz="457200" rtl="0" eaLnBrk="0" fontAlgn="base" hangingPunct="0">
              <a:lnSpc>
                <a:spcPct val="96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ea typeface="ＭＳ Ｐゴシック" pitchFamily="34" charset="-128"/>
                <a:cs typeface="ＭＳ Ｐゴシック" pitchFamily="68" charset="-128"/>
              </a:defRPr>
            </a:lvl3pPr>
            <a:lvl4pPr marL="16002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4pPr>
            <a:lvl5pPr marL="2057400" indent="-228600" algn="l" defTabSz="457200" rtl="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ea typeface="ＭＳ Ｐゴシック" pitchFamily="34" charset="-128"/>
              </a:defRPr>
            </a:lvl5pPr>
            <a:lvl6pPr marL="25146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57200" rtl="0" eaLnBrk="0" fontAlgn="base" hangingPunct="0">
              <a:lnSpc>
                <a:spcPct val="96000"/>
              </a:lnSpc>
              <a:spcBef>
                <a:spcPts val="500"/>
              </a:spcBef>
              <a:spcAft>
                <a:spcPct val="0"/>
              </a:spcAft>
              <a:buClr>
                <a:srgbClr val="000000"/>
              </a:buClr>
              <a:buSzPct val="100000"/>
              <a:buFont typeface="Arial" charset="0"/>
              <a:buChar char="»"/>
              <a:defRPr sz="2000">
                <a:solidFill>
                  <a:srgbClr val="000000"/>
                </a:solidFill>
                <a:latin typeface="+mn-lt"/>
                <a:ea typeface="+mn-ea"/>
              </a:defRPr>
            </a:lvl9pPr>
          </a:lstStyle>
          <a:p>
            <a:pPr marL="0" indent="0" algn="ctr">
              <a:lnSpc>
                <a:spcPct val="96000"/>
              </a:lnSpc>
              <a:spcBef>
                <a:spcPct val="0"/>
              </a:spcBef>
              <a:buNone/>
              <a:defRPr/>
            </a:pPr>
            <a:r>
              <a:rPr lang="en-US" altLang="en-US" sz="2800" b="1" kern="0" dirty="0">
                <a:solidFill>
                  <a:schemeClr val="tx1"/>
                </a:solidFill>
                <a:latin typeface="Avenir Next" panose="020B0503020202020204" pitchFamily="34" charset="0"/>
              </a:rPr>
              <a:t>IPM</a:t>
            </a:r>
          </a:p>
          <a:p>
            <a:pPr marL="0" indent="0" algn="ctr">
              <a:lnSpc>
                <a:spcPct val="96000"/>
              </a:lnSpc>
              <a:spcBef>
                <a:spcPct val="0"/>
              </a:spcBef>
              <a:buNone/>
              <a:defRPr/>
            </a:pPr>
            <a:r>
              <a:rPr lang="en-US" altLang="en-US" sz="2800" b="1" kern="0" dirty="0">
                <a:solidFill>
                  <a:schemeClr val="tx1"/>
                </a:solidFill>
                <a:latin typeface="Avenir Next" panose="020B0503020202020204" pitchFamily="34" charset="0"/>
              </a:rPr>
              <a:t>Coordinator</a:t>
            </a:r>
            <a:endParaRPr lang="en-US" altLang="en-US" sz="1600" b="1" kern="0" dirty="0">
              <a:solidFill>
                <a:schemeClr val="tx1"/>
              </a:solidFill>
              <a:latin typeface="Avenir Next" panose="020B0503020202020204" pitchFamily="34" charset="0"/>
            </a:endParaRPr>
          </a:p>
        </p:txBody>
      </p:sp>
    </p:spTree>
    <p:extLst>
      <p:ext uri="{BB962C8B-B14F-4D97-AF65-F5344CB8AC3E}">
        <p14:creationId xmlns:p14="http://schemas.microsoft.com/office/powerpoint/2010/main" val="2176751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 in hot box.jpg"/>
          <p:cNvPicPr>
            <a:picLocks noChangeAspect="1"/>
          </p:cNvPicPr>
          <p:nvPr/>
        </p:nvPicPr>
        <p:blipFill rotWithShape="1">
          <a:blip r:embed="rId2">
            <a:extLst>
              <a:ext uri="{28A0092B-C50C-407E-A947-70E740481C1C}">
                <a14:useLocalDpi xmlns:a14="http://schemas.microsoft.com/office/drawing/2010/main" val="0"/>
              </a:ext>
            </a:extLst>
          </a:blip>
          <a:srcRect l="10411" r="5986"/>
          <a:stretch/>
        </p:blipFill>
        <p:spPr>
          <a:xfrm>
            <a:off x="0" y="0"/>
            <a:ext cx="9139216" cy="6810036"/>
          </a:xfrm>
          <a:prstGeom prst="rect">
            <a:avLst/>
          </a:prstGeom>
        </p:spPr>
      </p:pic>
      <p:sp>
        <p:nvSpPr>
          <p:cNvPr id="2" name="Title 1"/>
          <p:cNvSpPr>
            <a:spLocks noGrp="1"/>
          </p:cNvSpPr>
          <p:nvPr>
            <p:ph type="title"/>
          </p:nvPr>
        </p:nvSpPr>
        <p:spPr>
          <a:xfrm>
            <a:off x="543010" y="5863828"/>
            <a:ext cx="8596206" cy="994172"/>
          </a:xfrm>
          <a:noFill/>
        </p:spPr>
        <p:txBody>
          <a:bodyPr/>
          <a:lstStyle/>
          <a:p>
            <a:pPr algn="r"/>
            <a:r>
              <a:rPr lang="en-US" b="1" dirty="0">
                <a:solidFill>
                  <a:schemeClr val="bg1"/>
                </a:solidFill>
                <a:latin typeface="Avenir Next" panose="020B0503020202020204" pitchFamily="34" charset="0"/>
              </a:rPr>
              <a:t>Staff have defined roles</a:t>
            </a:r>
          </a:p>
        </p:txBody>
      </p:sp>
    </p:spTree>
    <p:extLst>
      <p:ext uri="{BB962C8B-B14F-4D97-AF65-F5344CB8AC3E}">
        <p14:creationId xmlns:p14="http://schemas.microsoft.com/office/powerpoint/2010/main" val="435437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latin typeface="Avenir Next" panose="020B0503020202020204" pitchFamily="34" charset="0"/>
              </a:rPr>
              <a:t>Leverage connections</a:t>
            </a:r>
          </a:p>
        </p:txBody>
      </p:sp>
      <p:sp>
        <p:nvSpPr>
          <p:cNvPr id="3" name="Content Placeholder 2"/>
          <p:cNvSpPr>
            <a:spLocks noGrp="1"/>
          </p:cNvSpPr>
          <p:nvPr>
            <p:ph idx="1"/>
          </p:nvPr>
        </p:nvSpPr>
        <p:spPr>
          <a:xfrm>
            <a:off x="143435" y="1667435"/>
            <a:ext cx="5224460" cy="3646483"/>
          </a:xfrm>
        </p:spPr>
        <p:txBody>
          <a:bodyPr>
            <a:normAutofit lnSpcReduction="10000"/>
          </a:bodyPr>
          <a:lstStyle/>
          <a:p>
            <a:r>
              <a:rPr lang="en-US" sz="1800" dirty="0">
                <a:latin typeface="Avenir Next" panose="020B0503020202020204" pitchFamily="34" charset="0"/>
              </a:rPr>
              <a:t>Mental health </a:t>
            </a:r>
          </a:p>
          <a:p>
            <a:r>
              <a:rPr lang="en-US" sz="1800" dirty="0">
                <a:latin typeface="Avenir Next" panose="020B0503020202020204" pitchFamily="34" charset="0"/>
              </a:rPr>
              <a:t>Housing services </a:t>
            </a:r>
          </a:p>
          <a:p>
            <a:r>
              <a:rPr lang="en-US" sz="1800" dirty="0">
                <a:latin typeface="Avenir Next" panose="020B0503020202020204" pitchFamily="34" charset="0"/>
              </a:rPr>
              <a:t>Protective services (older adult, child, animal) </a:t>
            </a:r>
          </a:p>
          <a:p>
            <a:r>
              <a:rPr lang="en-US" sz="1800" dirty="0">
                <a:latin typeface="Avenir Next" panose="020B0503020202020204" pitchFamily="34" charset="0"/>
              </a:rPr>
              <a:t>Public health (nurse)/Board of health</a:t>
            </a:r>
          </a:p>
          <a:p>
            <a:r>
              <a:rPr lang="en-US" sz="1800" dirty="0">
                <a:latin typeface="Avenir Next" panose="020B0503020202020204" pitchFamily="34" charset="0"/>
              </a:rPr>
              <a:t>The local health department (inspectors, sanitarians, community health workers) </a:t>
            </a:r>
          </a:p>
          <a:p>
            <a:r>
              <a:rPr lang="en-US" sz="1800" dirty="0">
                <a:latin typeface="Avenir Next" panose="020B0503020202020204" pitchFamily="34" charset="0"/>
              </a:rPr>
              <a:t>Zoning/Inspectional services </a:t>
            </a:r>
          </a:p>
          <a:p>
            <a:r>
              <a:rPr lang="en-US" sz="1800" dirty="0">
                <a:latin typeface="Avenir Next" panose="020B0503020202020204" pitchFamily="34" charset="0"/>
              </a:rPr>
              <a:t>First responders (fire, police, EMT) </a:t>
            </a:r>
          </a:p>
          <a:p>
            <a:r>
              <a:rPr lang="en-US" sz="1800" dirty="0">
                <a:latin typeface="Avenir Next" panose="020B0503020202020204" pitchFamily="34" charset="0"/>
              </a:rPr>
              <a:t>Social worker</a:t>
            </a:r>
          </a:p>
          <a:p>
            <a:r>
              <a:rPr lang="en-US" sz="1800" dirty="0">
                <a:latin typeface="Avenir Next" panose="020B0503020202020204" pitchFamily="34" charset="0"/>
              </a:rPr>
              <a:t>Home-based care </a:t>
            </a:r>
          </a:p>
          <a:p>
            <a:r>
              <a:rPr lang="en-US" sz="1800" dirty="0">
                <a:latin typeface="Avenir Next" panose="020B0503020202020204" pitchFamily="34" charset="0"/>
              </a:rPr>
              <a:t>Heavy chore service </a:t>
            </a:r>
          </a:p>
          <a:p>
            <a:r>
              <a:rPr lang="en-US" sz="1700" dirty="0">
                <a:latin typeface="Avenir Next" panose="020B0503020202020204" pitchFamily="34" charset="0"/>
              </a:rPr>
              <a:t>Legal services </a:t>
            </a:r>
            <a:endParaRPr lang="en-US" sz="1500" dirty="0">
              <a:latin typeface="Avenir Next" panose="020B0503020202020204" pitchFamily="34" charset="0"/>
            </a:endParaRPr>
          </a:p>
        </p:txBody>
      </p:sp>
      <p:pic>
        <p:nvPicPr>
          <p:cNvPr id="4" name="Picture 2" descr="One Touch Hou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195" y="4360372"/>
            <a:ext cx="2917522" cy="178941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txBox="1">
            <a:spLocks/>
          </p:cNvSpPr>
          <p:nvPr/>
        </p:nvSpPr>
        <p:spPr>
          <a:xfrm>
            <a:off x="5367895" y="1667434"/>
            <a:ext cx="3776105" cy="3442447"/>
          </a:xfrm>
          <a:prstGeom prst="rect">
            <a:avLst/>
          </a:prstGeom>
        </p:spPr>
        <p:txBody>
          <a:bodyPr vert="horz" lIns="51435" tIns="25718" rIns="51435" bIns="25718" rtlCol="0">
            <a:normAutofit/>
          </a:bodyPr>
          <a:lstStyle>
            <a:lvl1pPr marL="342900" indent="-342900" algn="l" defTabSz="457200" rtl="0" eaLnBrk="1" latinLnBrk="0" hangingPunct="1">
              <a:spcBef>
                <a:spcPct val="20000"/>
              </a:spcBef>
              <a:buClrTx/>
              <a:buFont typeface="Arial"/>
              <a:buChar char="•"/>
              <a:defRPr sz="2800" b="0" i="0" kern="1200">
                <a:solidFill>
                  <a:schemeClr val="tx1">
                    <a:lumMod val="50000"/>
                    <a:lumOff val="50000"/>
                  </a:schemeClr>
                </a:solidFill>
                <a:latin typeface="Calibri"/>
                <a:ea typeface="+mn-ea"/>
                <a:cs typeface="Calibri"/>
              </a:defRPr>
            </a:lvl1pPr>
            <a:lvl2pPr marL="742950" indent="-285750" algn="l" defTabSz="457200" rtl="0" eaLnBrk="1" latinLnBrk="0" hangingPunct="1">
              <a:spcBef>
                <a:spcPct val="20000"/>
              </a:spcBef>
              <a:buClr>
                <a:srgbClr val="047B47"/>
              </a:buClr>
              <a:buFont typeface="Wingdings" charset="2"/>
              <a:buChar char="§"/>
              <a:defRPr sz="2200" b="0" i="0" kern="1200">
                <a:solidFill>
                  <a:schemeClr val="tx1">
                    <a:lumMod val="50000"/>
                    <a:lumOff val="50000"/>
                  </a:schemeClr>
                </a:solidFill>
                <a:latin typeface="Calibri"/>
                <a:ea typeface="+mn-ea"/>
                <a:cs typeface="Calibri"/>
              </a:defRPr>
            </a:lvl2pPr>
            <a:lvl3pPr marL="1143000" indent="-228600" algn="l" defTabSz="457200" rtl="0" eaLnBrk="1" latinLnBrk="0" hangingPunct="1">
              <a:spcBef>
                <a:spcPct val="20000"/>
              </a:spcBef>
              <a:buClr>
                <a:srgbClr val="047B47"/>
              </a:buClr>
              <a:buSzPct val="89000"/>
              <a:buFont typeface="Courier New"/>
              <a:buChar char="o"/>
              <a:defRPr sz="2000" b="0" i="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Clr>
                <a:srgbClr val="047B47"/>
              </a:buClr>
              <a:buFont typeface="Arial"/>
              <a:buChar char="–"/>
              <a:defRPr sz="1800" b="0" i="0" kern="1200">
                <a:solidFill>
                  <a:schemeClr val="tx1">
                    <a:lumMod val="50000"/>
                    <a:lumOff val="50000"/>
                  </a:schemeClr>
                </a:solidFill>
                <a:latin typeface="Calibri"/>
                <a:ea typeface="+mn-ea"/>
                <a:cs typeface="Calibri"/>
              </a:defRPr>
            </a:lvl4pPr>
            <a:lvl5pPr marL="2057400" indent="-228600" algn="l" defTabSz="457200" rtl="0" eaLnBrk="1" latinLnBrk="0" hangingPunct="1">
              <a:spcBef>
                <a:spcPct val="20000"/>
              </a:spcBef>
              <a:buClr>
                <a:srgbClr val="047B47"/>
              </a:buClr>
              <a:buFont typeface="Arial"/>
              <a:buChar char="»"/>
              <a:defRPr sz="1800" b="0" i="0" kern="1200">
                <a:solidFill>
                  <a:schemeClr val="tx1">
                    <a:lumMod val="50000"/>
                    <a:lumOff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1"/>
                </a:solidFill>
                <a:latin typeface="Avenir Next" panose="020B0503020202020204" pitchFamily="34" charset="0"/>
              </a:rPr>
              <a:t>Weatherization</a:t>
            </a:r>
          </a:p>
          <a:p>
            <a:r>
              <a:rPr lang="en-US" sz="1800" dirty="0">
                <a:solidFill>
                  <a:schemeClr val="tx1"/>
                </a:solidFill>
                <a:latin typeface="Avenir Next" panose="020B0503020202020204" pitchFamily="34" charset="0"/>
              </a:rPr>
              <a:t>Literacy</a:t>
            </a:r>
          </a:p>
          <a:p>
            <a:r>
              <a:rPr lang="en-US" sz="1800" dirty="0">
                <a:solidFill>
                  <a:schemeClr val="tx1"/>
                </a:solidFill>
                <a:latin typeface="Avenir Next" panose="020B0503020202020204" pitchFamily="34" charset="0"/>
              </a:rPr>
              <a:t>Smoking cessation</a:t>
            </a:r>
          </a:p>
          <a:p>
            <a:r>
              <a:rPr lang="en-US" sz="1800" dirty="0">
                <a:solidFill>
                  <a:schemeClr val="tx1"/>
                </a:solidFill>
                <a:latin typeface="Avenir Next" panose="020B0503020202020204" pitchFamily="34" charset="0"/>
              </a:rPr>
              <a:t>Asthma initiative (health </a:t>
            </a:r>
            <a:r>
              <a:rPr lang="en-US" sz="1800" dirty="0" err="1">
                <a:solidFill>
                  <a:schemeClr val="tx1"/>
                </a:solidFill>
                <a:latin typeface="Avenir Next" panose="020B0503020202020204" pitchFamily="34" charset="0"/>
              </a:rPr>
              <a:t>dept</a:t>
            </a:r>
            <a:r>
              <a:rPr lang="en-US" sz="1800" dirty="0">
                <a:solidFill>
                  <a:schemeClr val="tx1"/>
                </a:solidFill>
                <a:latin typeface="Avenir Next" panose="020B0503020202020204" pitchFamily="34" charset="0"/>
              </a:rPr>
              <a:t>, children’s hospitals, American Lung Association, EPA asthma Partnership)</a:t>
            </a:r>
          </a:p>
          <a:p>
            <a:pPr marL="0" indent="0">
              <a:buNone/>
            </a:pPr>
            <a:endParaRPr lang="en-US" sz="1575" dirty="0">
              <a:latin typeface="Avenir Next" panose="020B0503020202020204" pitchFamily="34" charset="0"/>
            </a:endParaRPr>
          </a:p>
          <a:p>
            <a:pPr marL="0" indent="0">
              <a:buNone/>
            </a:pPr>
            <a:endParaRPr lang="en-US" sz="1575" dirty="0">
              <a:solidFill>
                <a:schemeClr val="tx1"/>
              </a:solidFill>
              <a:latin typeface="Avenir Next" panose="020B0503020202020204" pitchFamily="34" charset="0"/>
            </a:endParaRPr>
          </a:p>
          <a:p>
            <a:endParaRPr lang="en-US" sz="1575" dirty="0">
              <a:solidFill>
                <a:schemeClr val="tx1"/>
              </a:solidFill>
            </a:endParaRPr>
          </a:p>
        </p:txBody>
      </p:sp>
    </p:spTree>
    <p:extLst>
      <p:ext uri="{BB962C8B-B14F-4D97-AF65-F5344CB8AC3E}">
        <p14:creationId xmlns:p14="http://schemas.microsoft.com/office/powerpoint/2010/main" val="2396005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1DAD-E54A-E04A-A8E5-42FCF6B5463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140354-A20E-1045-9C16-5BA178D264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7030"/>
          <a:stretch/>
        </p:blipFill>
        <p:spPr>
          <a:xfrm>
            <a:off x="-127177" y="0"/>
            <a:ext cx="9398353" cy="6858000"/>
          </a:xfrm>
        </p:spPr>
      </p:pic>
      <p:sp>
        <p:nvSpPr>
          <p:cNvPr id="6" name="TextBox 5">
            <a:extLst>
              <a:ext uri="{FF2B5EF4-FFF2-40B4-BE49-F238E27FC236}">
                <a16:creationId xmlns:a16="http://schemas.microsoft.com/office/drawing/2014/main" id="{4F27406E-921F-644C-9400-089901B3EAE8}"/>
              </a:ext>
            </a:extLst>
          </p:cNvPr>
          <p:cNvSpPr txBox="1"/>
          <p:nvPr/>
        </p:nvSpPr>
        <p:spPr>
          <a:xfrm>
            <a:off x="-522647" y="740709"/>
            <a:ext cx="5094646" cy="1938992"/>
          </a:xfrm>
          <a:prstGeom prst="rect">
            <a:avLst/>
          </a:prstGeom>
          <a:noFill/>
        </p:spPr>
        <p:txBody>
          <a:bodyPr wrap="square" rtlCol="0">
            <a:spAutoFit/>
          </a:bodyPr>
          <a:lstStyle/>
          <a:p>
            <a:pPr algn="r"/>
            <a:r>
              <a:rPr lang="en-US" sz="3300" b="1" dirty="0">
                <a:solidFill>
                  <a:schemeClr val="bg1"/>
                </a:solidFill>
                <a:latin typeface="Avenir Next" panose="020B0503020202020204" pitchFamily="34" charset="0"/>
              </a:rPr>
              <a:t>Proactive Inspection Schedule</a:t>
            </a:r>
          </a:p>
          <a:p>
            <a:pPr algn="r"/>
            <a:r>
              <a:rPr lang="en-US" sz="2700" b="1" dirty="0">
                <a:solidFill>
                  <a:schemeClr val="bg1"/>
                </a:solidFill>
                <a:latin typeface="Avenir Next" panose="020B0503020202020204" pitchFamily="34" charset="0"/>
              </a:rPr>
              <a:t>(don’t rely on reports of pests)</a:t>
            </a:r>
          </a:p>
        </p:txBody>
      </p:sp>
    </p:spTree>
    <p:extLst>
      <p:ext uri="{BB962C8B-B14F-4D97-AF65-F5344CB8AC3E}">
        <p14:creationId xmlns:p14="http://schemas.microsoft.com/office/powerpoint/2010/main" val="248781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r" eaLnBrk="1" hangingPunct="1"/>
            <a:r>
              <a:rPr lang="en-US" dirty="0">
                <a:latin typeface="Avenir Next" panose="020B0503020202020204" pitchFamily="34" charset="0"/>
              </a:rPr>
              <a:t>What do pests do to us?</a:t>
            </a:r>
          </a:p>
        </p:txBody>
      </p:sp>
      <p:sp>
        <p:nvSpPr>
          <p:cNvPr id="15362" name="Content Placeholder 2"/>
          <p:cNvSpPr>
            <a:spLocks noGrp="1"/>
          </p:cNvSpPr>
          <p:nvPr>
            <p:ph idx="1"/>
          </p:nvPr>
        </p:nvSpPr>
        <p:spPr>
          <a:xfrm>
            <a:off x="2241755" y="1704578"/>
            <a:ext cx="6902245" cy="4528828"/>
          </a:xfrm>
        </p:spPr>
        <p:txBody>
          <a:bodyPr>
            <a:noAutofit/>
          </a:bodyPr>
          <a:lstStyle/>
          <a:p>
            <a:pPr eaLnBrk="1" hangingPunct="1">
              <a:lnSpc>
                <a:spcPct val="80000"/>
              </a:lnSpc>
            </a:pPr>
            <a:r>
              <a:rPr lang="en-US" sz="1800" b="1" dirty="0">
                <a:latin typeface="Avenir Next" panose="020B0503020202020204" pitchFamily="34" charset="0"/>
              </a:rPr>
              <a:t>Pests cause allergies &amp; can trigger asthma </a:t>
            </a:r>
          </a:p>
          <a:p>
            <a:pPr lvl="1">
              <a:lnSpc>
                <a:spcPct val="80000"/>
              </a:lnSpc>
            </a:pPr>
            <a:r>
              <a:rPr lang="en-US" sz="1800" dirty="0">
                <a:latin typeface="Avenir Next" panose="020B0503020202020204" pitchFamily="34" charset="0"/>
              </a:rPr>
              <a:t>Mice  - 83% of </a:t>
            </a:r>
            <a:r>
              <a:rPr lang="en-US" sz="1800" i="1" dirty="0">
                <a:latin typeface="Avenir Next" panose="020B0503020202020204" pitchFamily="34" charset="0"/>
              </a:rPr>
              <a:t>all</a:t>
            </a:r>
            <a:r>
              <a:rPr lang="en-US" sz="1800" dirty="0">
                <a:latin typeface="Avenir Next" panose="020B0503020202020204" pitchFamily="34" charset="0"/>
              </a:rPr>
              <a:t> homes!</a:t>
            </a:r>
          </a:p>
          <a:p>
            <a:pPr lvl="2" eaLnBrk="1" hangingPunct="1">
              <a:lnSpc>
                <a:spcPct val="80000"/>
              </a:lnSpc>
            </a:pPr>
            <a:r>
              <a:rPr lang="en-US" sz="1800" dirty="0">
                <a:latin typeface="Avenir Next" panose="020B0503020202020204" pitchFamily="34" charset="0"/>
              </a:rPr>
              <a:t>95% low-income</a:t>
            </a:r>
          </a:p>
          <a:p>
            <a:pPr lvl="2" eaLnBrk="1" hangingPunct="1">
              <a:lnSpc>
                <a:spcPct val="80000"/>
              </a:lnSpc>
            </a:pPr>
            <a:r>
              <a:rPr lang="en-US" sz="1800" dirty="0">
                <a:latin typeface="Avenir Next" panose="020B0503020202020204" pitchFamily="34" charset="0"/>
              </a:rPr>
              <a:t>89% of schools! </a:t>
            </a:r>
          </a:p>
          <a:p>
            <a:pPr lvl="1" eaLnBrk="1" hangingPunct="1">
              <a:lnSpc>
                <a:spcPct val="80000"/>
              </a:lnSpc>
            </a:pPr>
            <a:r>
              <a:rPr lang="en-US" sz="1800" dirty="0">
                <a:latin typeface="Avenir Next" panose="020B0503020202020204" pitchFamily="34" charset="0"/>
              </a:rPr>
              <a:t>Cockroaches – up to 63%</a:t>
            </a:r>
          </a:p>
          <a:p>
            <a:pPr eaLnBrk="1" hangingPunct="1">
              <a:lnSpc>
                <a:spcPct val="80000"/>
              </a:lnSpc>
            </a:pPr>
            <a:r>
              <a:rPr lang="en-US" sz="1800" b="1" dirty="0">
                <a:latin typeface="Avenir Next" panose="020B0503020202020204" pitchFamily="34" charset="0"/>
              </a:rPr>
              <a:t>Asthma: rate has doubled in 20 years</a:t>
            </a:r>
          </a:p>
          <a:p>
            <a:pPr lvl="1" eaLnBrk="1" hangingPunct="1">
              <a:lnSpc>
                <a:spcPct val="80000"/>
              </a:lnSpc>
            </a:pPr>
            <a:r>
              <a:rPr lang="en-US" sz="1800" dirty="0">
                <a:latin typeface="Avenir Next" panose="020B0503020202020204" pitchFamily="34" charset="0"/>
              </a:rPr>
              <a:t>Up to 30% or more of children under 18</a:t>
            </a:r>
          </a:p>
          <a:p>
            <a:pPr lvl="1" eaLnBrk="1" hangingPunct="1">
              <a:lnSpc>
                <a:spcPct val="80000"/>
              </a:lnSpc>
            </a:pPr>
            <a:r>
              <a:rPr lang="en-US" sz="1800" dirty="0">
                <a:latin typeface="Avenir Next" panose="020B0503020202020204" pitchFamily="34" charset="0"/>
              </a:rPr>
              <a:t>Main cause of lost school days… and work days!</a:t>
            </a:r>
          </a:p>
          <a:p>
            <a:pPr lvl="1" eaLnBrk="1" hangingPunct="1">
              <a:lnSpc>
                <a:spcPct val="80000"/>
              </a:lnSpc>
            </a:pPr>
            <a:r>
              <a:rPr lang="en-US" sz="1800" dirty="0">
                <a:latin typeface="Avenir Next" panose="020B0503020202020204" pitchFamily="34" charset="0"/>
              </a:rPr>
              <a:t>African American children are hospitalized and die 2x as white children; Latinos – 3x!</a:t>
            </a:r>
          </a:p>
          <a:p>
            <a:pPr lvl="1">
              <a:lnSpc>
                <a:spcPct val="110000"/>
              </a:lnSpc>
              <a:defRPr/>
            </a:pPr>
            <a:r>
              <a:rPr lang="en-US" sz="1800" dirty="0">
                <a:latin typeface="Avenir Next" panose="020B0503020202020204" pitchFamily="34" charset="0"/>
              </a:rPr>
              <a:t>American Indian/Alaska Native children are 60% more likely to have asthma as white children.</a:t>
            </a:r>
          </a:p>
          <a:p>
            <a:pPr eaLnBrk="1" hangingPunct="1">
              <a:lnSpc>
                <a:spcPct val="80000"/>
              </a:lnSpc>
            </a:pPr>
            <a:r>
              <a:rPr lang="en-US" sz="1800" b="1" dirty="0">
                <a:latin typeface="Avenir Next" panose="020B0503020202020204" pitchFamily="34" charset="0"/>
              </a:rPr>
              <a:t>Bites can transmit Lyme, West Nile, Zika, rabies</a:t>
            </a:r>
          </a:p>
          <a:p>
            <a:pPr lvl="1" eaLnBrk="1" hangingPunct="1">
              <a:lnSpc>
                <a:spcPct val="80000"/>
              </a:lnSpc>
            </a:pPr>
            <a:r>
              <a:rPr lang="en-US" sz="1800" dirty="0">
                <a:latin typeface="Avenir Next" panose="020B0503020202020204" pitchFamily="34" charset="0"/>
              </a:rPr>
              <a:t>Thousands of rat bites each year in US!</a:t>
            </a:r>
          </a:p>
          <a:p>
            <a:pPr marL="514350" indent="-457200">
              <a:lnSpc>
                <a:spcPct val="80000"/>
              </a:lnSpc>
            </a:pPr>
            <a:r>
              <a:rPr lang="en-US" sz="1800" b="1" dirty="0">
                <a:latin typeface="Avenir Next" panose="020B0503020202020204" pitchFamily="34" charset="0"/>
              </a:rPr>
              <a:t>Carry disease pathogens and contaminate food</a:t>
            </a:r>
          </a:p>
          <a:p>
            <a:pPr marL="914400" lvl="1" indent="-457200">
              <a:lnSpc>
                <a:spcPct val="80000"/>
              </a:lnSpc>
            </a:pPr>
            <a:r>
              <a:rPr lang="en-US" sz="1800" dirty="0">
                <a:latin typeface="Avenir Next" panose="020B0503020202020204" pitchFamily="34" charset="0"/>
              </a:rPr>
              <a:t>Rodents carry Hanta Virus, Leptospirosis, Plague, Rat-bite Fever, Salmonella, Typhus</a:t>
            </a:r>
          </a:p>
        </p:txBody>
      </p:sp>
      <p:sp>
        <p:nvSpPr>
          <p:cNvPr id="6149" name="Footer Placeholder 6"/>
          <p:cNvSpPr>
            <a:spLocks noGrp="1"/>
          </p:cNvSpPr>
          <p:nvPr>
            <p:ph type="ftr" sz="quarter" idx="11"/>
          </p:nvPr>
        </p:nvSpPr>
        <p:spPr bwMode="auto">
          <a:xfrm>
            <a:off x="6731041" y="6386513"/>
            <a:ext cx="14859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a:latin typeface="Arial" charset="0"/>
                <a:ea typeface="MS PGothic" charset="0"/>
                <a:cs typeface="Arial" charset="0"/>
              </a:rPr>
              <a:t>www.paipm.org</a:t>
            </a:r>
          </a:p>
        </p:txBody>
      </p:sp>
      <p:pic>
        <p:nvPicPr>
          <p:cNvPr id="61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21" y="2838450"/>
            <a:ext cx="1982788" cy="299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81600414"/>
      </p:ext>
    </p:extLst>
  </p:cSld>
  <p:clrMapOvr>
    <a:masterClrMapping/>
  </p:clrMapOvr>
  <p:transition advTm="98031">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9909C3-4EBE-7C48-B446-F69A11DE6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299" y="0"/>
            <a:ext cx="6870701" cy="6870701"/>
          </a:xfrm>
          <a:prstGeom prst="rect">
            <a:avLst/>
          </a:prstGeom>
        </p:spPr>
      </p:pic>
      <p:pic>
        <p:nvPicPr>
          <p:cNvPr id="7" name="Picture 6">
            <a:extLst>
              <a:ext uri="{FF2B5EF4-FFF2-40B4-BE49-F238E27FC236}">
                <a16:creationId xmlns:a16="http://schemas.microsoft.com/office/drawing/2014/main" id="{844E6E95-B8CF-8447-90AE-49898B53A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2826"/>
            <a:ext cx="5242761" cy="5265174"/>
          </a:xfrm>
          <a:prstGeom prst="rect">
            <a:avLst/>
          </a:prstGeom>
        </p:spPr>
      </p:pic>
      <p:sp>
        <p:nvSpPr>
          <p:cNvPr id="13" name="TextBox 12">
            <a:extLst>
              <a:ext uri="{FF2B5EF4-FFF2-40B4-BE49-F238E27FC236}">
                <a16:creationId xmlns:a16="http://schemas.microsoft.com/office/drawing/2014/main" id="{8D4C3EE5-6032-7C4F-9FB1-CB2D30A40678}"/>
              </a:ext>
            </a:extLst>
          </p:cNvPr>
          <p:cNvSpPr txBox="1"/>
          <p:nvPr/>
        </p:nvSpPr>
        <p:spPr>
          <a:xfrm>
            <a:off x="2843367" y="0"/>
            <a:ext cx="5976257" cy="923330"/>
          </a:xfrm>
          <a:prstGeom prst="rect">
            <a:avLst/>
          </a:prstGeom>
          <a:noFill/>
        </p:spPr>
        <p:txBody>
          <a:bodyPr wrap="square" rtlCol="0">
            <a:spAutoFit/>
          </a:bodyPr>
          <a:lstStyle/>
          <a:p>
            <a:pPr algn="r"/>
            <a:r>
              <a:rPr lang="en-US" sz="5400" b="1" dirty="0">
                <a:solidFill>
                  <a:schemeClr val="bg1"/>
                </a:solidFill>
                <a:latin typeface="Avenir Next" panose="020B0503020202020204" pitchFamily="34" charset="0"/>
              </a:rPr>
              <a:t>Monitors!</a:t>
            </a:r>
          </a:p>
        </p:txBody>
      </p:sp>
    </p:spTree>
    <p:extLst>
      <p:ext uri="{BB962C8B-B14F-4D97-AF65-F5344CB8AC3E}">
        <p14:creationId xmlns:p14="http://schemas.microsoft.com/office/powerpoint/2010/main" val="100486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222" y="187640"/>
            <a:ext cx="7498080" cy="1143000"/>
          </a:xfrm>
        </p:spPr>
        <p:txBody>
          <a:bodyPr>
            <a:normAutofit fontScale="90000"/>
          </a:bodyPr>
          <a:lstStyle/>
          <a:p>
            <a:pPr algn="r"/>
            <a:r>
              <a:rPr lang="en-US" dirty="0">
                <a:latin typeface="Avenir Next" panose="020B0503020202020204" pitchFamily="34" charset="0"/>
              </a:rPr>
              <a:t>Visit </a:t>
            </a:r>
            <a:r>
              <a:rPr lang="en-US" dirty="0" err="1">
                <a:latin typeface="Avenir Next" panose="020B0503020202020204" pitchFamily="34" charset="0"/>
              </a:rPr>
              <a:t>StopPests.org</a:t>
            </a:r>
            <a:r>
              <a:rPr lang="en-US" dirty="0">
                <a:latin typeface="Avenir Next" panose="020B0503020202020204" pitchFamily="34" charset="0"/>
              </a:rPr>
              <a:t> for more information and resources</a:t>
            </a:r>
          </a:p>
        </p:txBody>
      </p:sp>
      <p:pic>
        <p:nvPicPr>
          <p:cNvPr id="4" name="Content Placeholder 3" descr="Screen Shot 2017-02-27 at 4.32.43 PM.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2222" y="1600200"/>
            <a:ext cx="6079555" cy="4525963"/>
          </a:xfrm>
        </p:spPr>
      </p:pic>
      <p:pic>
        <p:nvPicPr>
          <p:cNvPr id="6" name="Picture 5" descr="footer-for-docs.jpg">
            <a:extLst>
              <a:ext uri="{FF2B5EF4-FFF2-40B4-BE49-F238E27FC236}">
                <a16:creationId xmlns:a16="http://schemas.microsoft.com/office/drawing/2014/main" id="{A5E018EB-63D0-A343-82CF-36C9B6572B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79200"/>
            <a:ext cx="914400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3887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871348" y="284877"/>
            <a:ext cx="7498080" cy="1143000"/>
          </a:xfrm>
        </p:spPr>
        <p:txBody>
          <a:bodyPr/>
          <a:lstStyle/>
          <a:p>
            <a:pPr algn="r"/>
            <a:r>
              <a:rPr lang="en-US" dirty="0">
                <a:latin typeface="Avenir Next" panose="020B0503020202020204" pitchFamily="34" charset="0"/>
                <a:ea typeface="ヒラギノ角ゴ Pro W3" charset="0"/>
                <a:cs typeface="ヒラギノ角ゴ Pro W3" charset="0"/>
              </a:rPr>
              <a:t>What is IPM?</a:t>
            </a:r>
          </a:p>
        </p:txBody>
      </p:sp>
      <p:sp>
        <p:nvSpPr>
          <p:cNvPr id="36868" name="Rectangle 3"/>
          <p:cNvSpPr>
            <a:spLocks noGrp="1" noChangeArrowheads="1"/>
          </p:cNvSpPr>
          <p:nvPr>
            <p:ph idx="1"/>
          </p:nvPr>
        </p:nvSpPr>
        <p:spPr>
          <a:xfrm>
            <a:off x="455877" y="1816302"/>
            <a:ext cx="8477811" cy="4265612"/>
          </a:xfrm>
        </p:spPr>
        <p:txBody>
          <a:bodyPr/>
          <a:lstStyle/>
          <a:p>
            <a:r>
              <a:rPr lang="en-US" b="1" dirty="0">
                <a:latin typeface="Avenir Next" panose="020B0503020202020204" pitchFamily="34" charset="0"/>
                <a:ea typeface="ヒラギノ角ゴ Pro W3" charset="0"/>
                <a:cs typeface="ヒラギノ角ゴ Pro W3" charset="0"/>
              </a:rPr>
              <a:t>Integrated:</a:t>
            </a:r>
            <a:r>
              <a:rPr lang="en-US" dirty="0">
                <a:latin typeface="Avenir Next" panose="020B0503020202020204" pitchFamily="34" charset="0"/>
                <a:ea typeface="ヒラギノ角ゴ Pro W3" charset="0"/>
                <a:cs typeface="ヒラギノ角ゴ Pro W3" charset="0"/>
              </a:rPr>
              <a:t> Uses multiple approaches that work together</a:t>
            </a:r>
          </a:p>
          <a:p>
            <a:r>
              <a:rPr lang="en-US" b="1" dirty="0">
                <a:latin typeface="Avenir Next" panose="020B0503020202020204" pitchFamily="34" charset="0"/>
                <a:ea typeface="ヒラギノ角ゴ Pro W3" charset="0"/>
                <a:cs typeface="ヒラギノ角ゴ Pro W3" charset="0"/>
              </a:rPr>
              <a:t>Pest:</a:t>
            </a:r>
            <a:r>
              <a:rPr lang="en-US" dirty="0">
                <a:latin typeface="Avenir Next" panose="020B0503020202020204" pitchFamily="34" charset="0"/>
                <a:ea typeface="ヒラギノ角ゴ Pro W3" charset="0"/>
                <a:cs typeface="ヒラギノ角ゴ Pro W3" charset="0"/>
              </a:rPr>
              <a:t> What the multiple approaches work to fight</a:t>
            </a:r>
          </a:p>
          <a:p>
            <a:r>
              <a:rPr lang="en-US" b="1" dirty="0">
                <a:latin typeface="Avenir Next" panose="020B0503020202020204" pitchFamily="34" charset="0"/>
                <a:ea typeface="ヒラギノ角ゴ Pro W3" charset="0"/>
                <a:cs typeface="ヒラギノ角ゴ Pro W3" charset="0"/>
              </a:rPr>
              <a:t>Management:</a:t>
            </a:r>
            <a:r>
              <a:rPr lang="en-US" dirty="0">
                <a:latin typeface="Avenir Next" panose="020B0503020202020204" pitchFamily="34" charset="0"/>
                <a:ea typeface="ヒラギノ角ゴ Pro W3" charset="0"/>
                <a:cs typeface="ヒラギノ角ゴ Pro W3" charset="0"/>
              </a:rPr>
              <a:t> Use of the most economical means with the least possible risk to people, property, and the environment</a:t>
            </a:r>
          </a:p>
        </p:txBody>
      </p:sp>
      <p:sp>
        <p:nvSpPr>
          <p:cNvPr id="36866"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ヒラギノ角ゴ Pro W3" charset="0"/>
                <a:cs typeface="ヒラギノ角ゴ Pro W3"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ヒラギノ角ゴ Pro W3" charset="0"/>
                <a:cs typeface="ヒラギノ角ゴ Pro W3"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ヒラギノ角ゴ Pro W3" charset="0"/>
                <a:cs typeface="ヒラギノ角ゴ Pro W3"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ヒラギノ角ゴ Pro W3" charset="0"/>
                <a:cs typeface="ヒラギノ角ゴ Pro W3"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ヒラギノ角ゴ Pro W3" charset="0"/>
                <a:cs typeface="ヒラギノ角ゴ Pro W3"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ヒラギノ角ゴ Pro W3" charset="0"/>
                <a:cs typeface="ヒラギノ角ゴ Pro W3"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ヒラギノ角ゴ Pro W3" charset="0"/>
                <a:cs typeface="ヒラギノ角ゴ Pro W3"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ヒラギノ角ゴ Pro W3" charset="0"/>
                <a:cs typeface="ヒラギノ角ゴ Pro W3"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ヒラギノ角ゴ Pro W3" charset="0"/>
                <a:cs typeface="ヒラギノ角ゴ Pro W3" charset="0"/>
              </a:defRPr>
            </a:lvl9pPr>
          </a:lstStyle>
          <a:p>
            <a:fld id="{57F6A113-DE31-CE40-98A5-960513A2BA46}" type="slidenum">
              <a:rPr lang="en-GB" sz="1400">
                <a:solidFill>
                  <a:srgbClr val="000000"/>
                </a:solidFill>
              </a:rPr>
              <a:pPr/>
              <a:t>4</a:t>
            </a:fld>
            <a:endParaRPr lang="en-GB" sz="1400">
              <a:solidFill>
                <a:srgbClr val="000000"/>
              </a:solidFill>
            </a:endParaRPr>
          </a:p>
        </p:txBody>
      </p:sp>
    </p:spTree>
    <p:extLst>
      <p:ext uri="{BB962C8B-B14F-4D97-AF65-F5344CB8AC3E}">
        <p14:creationId xmlns:p14="http://schemas.microsoft.com/office/powerpoint/2010/main" val="3687860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8"/>
          <p:cNvSpPr>
            <a:spLocks noGrp="1" noChangeArrowheads="1"/>
          </p:cNvSpPr>
          <p:nvPr>
            <p:ph type="title"/>
          </p:nvPr>
        </p:nvSpPr>
        <p:spPr>
          <a:xfrm>
            <a:off x="352573" y="343949"/>
            <a:ext cx="8686800" cy="990600"/>
          </a:xfrm>
        </p:spPr>
        <p:txBody>
          <a:bodyPr>
            <a:noAutofit/>
          </a:bodyPr>
          <a:lstStyle/>
          <a:p>
            <a:pPr algn="r"/>
            <a:r>
              <a:rPr lang="en-US" sz="4000" dirty="0">
                <a:latin typeface="Avenir Next" panose="020B0503020202020204" pitchFamily="34" charset="0"/>
                <a:ea typeface="Osaka" charset="0"/>
                <a:cs typeface="Osaka" charset="0"/>
              </a:rPr>
              <a:t>Routine spraying of pesticides </a:t>
            </a:r>
            <a:br>
              <a:rPr lang="en-US" sz="4000" dirty="0">
                <a:latin typeface="Avenir Next" panose="020B0503020202020204" pitchFamily="34" charset="0"/>
                <a:ea typeface="Osaka" charset="0"/>
                <a:cs typeface="Osaka" charset="0"/>
              </a:rPr>
            </a:br>
            <a:r>
              <a:rPr lang="en-US" sz="4000" dirty="0">
                <a:latin typeface="Avenir Next" panose="020B0503020202020204" pitchFamily="34" charset="0"/>
                <a:ea typeface="Osaka" charset="0"/>
                <a:cs typeface="Osaka" charset="0"/>
              </a:rPr>
              <a:t>is not an effective or safe option</a:t>
            </a:r>
          </a:p>
        </p:txBody>
      </p:sp>
      <p:sp>
        <p:nvSpPr>
          <p:cNvPr id="17410"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fld id="{B56EB771-C916-434B-85F2-45C6C0B6E0D2}" type="slidenum">
              <a:rPr lang="en-US" sz="1400"/>
              <a:pPr/>
              <a:t>5</a:t>
            </a:fld>
            <a:endParaRPr lang="en-US" sz="1400"/>
          </a:p>
        </p:txBody>
      </p:sp>
      <p:pic>
        <p:nvPicPr>
          <p:cNvPr id="17411" name="Picture 7" descr="exterminator"/>
          <p:cNvPicPr>
            <a:picLocks noChangeAspect="1" noChangeArrowheads="1"/>
          </p:cNvPicPr>
          <p:nvPr/>
        </p:nvPicPr>
        <p:blipFill>
          <a:blip r:embed="rId3">
            <a:lum bright="36000" contrast="18000"/>
            <a:extLst>
              <a:ext uri="{28A0092B-C50C-407E-A947-70E740481C1C}">
                <a14:useLocalDpi xmlns:a14="http://schemas.microsoft.com/office/drawing/2010/main" val="0"/>
              </a:ext>
            </a:extLst>
          </a:blip>
          <a:srcRect/>
          <a:stretch>
            <a:fillRect/>
          </a:stretch>
        </p:blipFill>
        <p:spPr bwMode="auto">
          <a:xfrm>
            <a:off x="5647766" y="1576275"/>
            <a:ext cx="3424394" cy="5281725"/>
          </a:xfrm>
          <a:prstGeom prst="rect">
            <a:avLst/>
          </a:prstGeom>
          <a:noFill/>
          <a:ln w="6350">
            <a:noFill/>
            <a:miter lim="800000"/>
            <a:headEnd/>
            <a:tailEnd/>
          </a:ln>
          <a:effectLst>
            <a:outerShdw blurRad="63500" dist="38099" dir="2700000" algn="ctr" rotWithShape="0">
              <a:srgbClr val="333333">
                <a:alpha val="74998"/>
              </a:srgbClr>
            </a:outerShdw>
          </a:effectLst>
          <a:extLst>
            <a:ext uri="{909E8E84-426E-40dd-AFC4-6F175D3DCCD1}">
              <a14:hiddenFill xmlns:a14="http://schemas.microsoft.com/office/drawing/2010/main" xmlns="">
                <a:solidFill>
                  <a:srgbClr val="FFFFFF"/>
                </a:solidFill>
              </a14:hiddenFill>
            </a:ext>
          </a:extLst>
        </p:spPr>
      </p:pic>
      <p:grpSp>
        <p:nvGrpSpPr>
          <p:cNvPr id="17413" name="Group 10"/>
          <p:cNvGrpSpPr>
            <a:grpSpLocks/>
          </p:cNvGrpSpPr>
          <p:nvPr/>
        </p:nvGrpSpPr>
        <p:grpSpPr bwMode="auto">
          <a:xfrm flipH="1">
            <a:off x="6172200" y="3276600"/>
            <a:ext cx="1647825" cy="2486025"/>
            <a:chOff x="4560" y="2160"/>
            <a:chExt cx="1038" cy="1566"/>
          </a:xfrm>
        </p:grpSpPr>
        <p:pic>
          <p:nvPicPr>
            <p:cNvPr id="17417" name="Picture 4" descr="openb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74981" flipH="1">
              <a:off x="4704" y="3168"/>
              <a:ext cx="600" cy="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Picture 5" descr="openb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81339" flipH="1">
              <a:off x="4539" y="2613"/>
              <a:ext cx="600" cy="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Picture 6" descr="openb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12617" flipH="1">
              <a:off x="5019" y="2181"/>
              <a:ext cx="600" cy="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quot;No&quot; Symbol 6"/>
          <p:cNvSpPr>
            <a:spLocks noChangeArrowheads="1"/>
          </p:cNvSpPr>
          <p:nvPr/>
        </p:nvSpPr>
        <p:spPr bwMode="auto">
          <a:xfrm>
            <a:off x="5857874" y="4168222"/>
            <a:ext cx="2514600" cy="2057400"/>
          </a:xfrm>
          <a:custGeom>
            <a:avLst/>
            <a:gdLst>
              <a:gd name="T0" fmla="*/ 1063869 w 2971800"/>
              <a:gd name="T1" fmla="*/ 0 h 2971800"/>
              <a:gd name="T2" fmla="*/ 311600 w 2971800"/>
              <a:gd name="T3" fmla="*/ 208592 h 2971800"/>
              <a:gd name="T4" fmla="*/ 0 w 2971800"/>
              <a:gd name="T5" fmla="*/ 712177 h 2971800"/>
              <a:gd name="T6" fmla="*/ 311600 w 2971800"/>
              <a:gd name="T7" fmla="*/ 1215762 h 2971800"/>
              <a:gd name="T8" fmla="*/ 1063869 w 2971800"/>
              <a:gd name="T9" fmla="*/ 1424354 h 2971800"/>
              <a:gd name="T10" fmla="*/ 1816138 w 2971800"/>
              <a:gd name="T11" fmla="*/ 1215762 h 2971800"/>
              <a:gd name="T12" fmla="*/ 2127738 w 2971800"/>
              <a:gd name="T13" fmla="*/ 712177 h 2971800"/>
              <a:gd name="T14" fmla="*/ 1816138 w 2971800"/>
              <a:gd name="T15" fmla="*/ 208592 h 2971800"/>
              <a:gd name="T16" fmla="*/ 0 60000 65536"/>
              <a:gd name="T17" fmla="*/ 0 60000 65536"/>
              <a:gd name="T18" fmla="*/ 0 60000 65536"/>
              <a:gd name="T19" fmla="*/ 0 60000 65536"/>
              <a:gd name="T20" fmla="*/ 0 60000 65536"/>
              <a:gd name="T21" fmla="*/ 0 60000 65536"/>
              <a:gd name="T22" fmla="*/ 0 60000 65536"/>
              <a:gd name="T23" fmla="*/ 0 60000 65536"/>
              <a:gd name="T24" fmla="*/ 435210 w 2971800"/>
              <a:gd name="T25" fmla="*/ 435210 h 2971800"/>
              <a:gd name="T26" fmla="*/ 2536590 w 2971800"/>
              <a:gd name="T27" fmla="*/ 2536590 h 2971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71800" h="2971800">
                <a:moveTo>
                  <a:pt x="0" y="1485900"/>
                </a:moveTo>
                <a:lnTo>
                  <a:pt x="0" y="1485900"/>
                </a:lnTo>
                <a:cubicBezTo>
                  <a:pt x="0" y="665260"/>
                  <a:pt x="665260" y="0"/>
                  <a:pt x="1485899" y="0"/>
                </a:cubicBezTo>
                <a:cubicBezTo>
                  <a:pt x="2306539" y="0"/>
                  <a:pt x="2971800" y="665260"/>
                  <a:pt x="2971800" y="1485900"/>
                </a:cubicBezTo>
                <a:cubicBezTo>
                  <a:pt x="2971800" y="2306539"/>
                  <a:pt x="2306539" y="2971799"/>
                  <a:pt x="1485900" y="2971800"/>
                </a:cubicBezTo>
                <a:cubicBezTo>
                  <a:pt x="665260" y="2971800"/>
                  <a:pt x="0" y="2306539"/>
                  <a:pt x="0" y="1485900"/>
                </a:cubicBezTo>
                <a:close/>
                <a:moveTo>
                  <a:pt x="2427596" y="2224752"/>
                </a:moveTo>
                <a:lnTo>
                  <a:pt x="2427595" y="2224751"/>
                </a:lnTo>
                <a:cubicBezTo>
                  <a:pt x="2592970" y="2013974"/>
                  <a:pt x="2682851" y="1753810"/>
                  <a:pt x="2682851" y="1485900"/>
                </a:cubicBezTo>
                <a:cubicBezTo>
                  <a:pt x="2682851" y="824841"/>
                  <a:pt x="2146957" y="288948"/>
                  <a:pt x="1485899" y="288948"/>
                </a:cubicBezTo>
                <a:cubicBezTo>
                  <a:pt x="1217989" y="288947"/>
                  <a:pt x="957824" y="378828"/>
                  <a:pt x="747047" y="544203"/>
                </a:cubicBezTo>
                <a:lnTo>
                  <a:pt x="2427596" y="2224752"/>
                </a:lnTo>
                <a:close/>
                <a:moveTo>
                  <a:pt x="544204" y="747048"/>
                </a:moveTo>
                <a:lnTo>
                  <a:pt x="544204" y="747048"/>
                </a:lnTo>
                <a:cubicBezTo>
                  <a:pt x="378829" y="957825"/>
                  <a:pt x="288949" y="1217989"/>
                  <a:pt x="288949" y="1485899"/>
                </a:cubicBezTo>
                <a:cubicBezTo>
                  <a:pt x="288949" y="2146958"/>
                  <a:pt x="824842" y="2682852"/>
                  <a:pt x="1485901" y="2682852"/>
                </a:cubicBezTo>
                <a:cubicBezTo>
                  <a:pt x="1753810" y="2682852"/>
                  <a:pt x="2013975" y="2592971"/>
                  <a:pt x="2224752" y="2427596"/>
                </a:cubicBezTo>
                <a:lnTo>
                  <a:pt x="544204" y="747048"/>
                </a:lnTo>
                <a:close/>
              </a:path>
            </a:pathLst>
          </a:custGeom>
          <a:solidFill>
            <a:srgbClr val="FF0000">
              <a:alpha val="30980"/>
            </a:srgbClr>
          </a:solidFill>
          <a:ln w="12700">
            <a:solidFill>
              <a:srgbClr val="800000"/>
            </a:solidFill>
            <a:round/>
            <a:headEnd/>
            <a:tailEnd/>
          </a:ln>
          <a:effectLst>
            <a:outerShdw dist="23000" dir="5400000" rotWithShape="0">
              <a:srgbClr val="808080">
                <a:alpha val="34998"/>
              </a:srgbClr>
            </a:outerShdw>
          </a:effectLst>
        </p:spPr>
        <p:txBody>
          <a:bodyPr anchor="ctr"/>
          <a:lstStyle/>
          <a:p>
            <a:endParaRPr lang="en-US"/>
          </a:p>
        </p:txBody>
      </p:sp>
      <p:sp>
        <p:nvSpPr>
          <p:cNvPr id="14" name="TextBox 13"/>
          <p:cNvSpPr txBox="1"/>
          <p:nvPr/>
        </p:nvSpPr>
        <p:spPr>
          <a:xfrm>
            <a:off x="423314" y="2256516"/>
            <a:ext cx="5004265" cy="4401205"/>
          </a:xfrm>
          <a:prstGeom prst="rect">
            <a:avLst/>
          </a:prstGeom>
          <a:noFill/>
        </p:spPr>
        <p:txBody>
          <a:bodyPr wrap="square" rtlCol="0">
            <a:spAutoFit/>
          </a:bodyPr>
          <a:lstStyle/>
          <a:p>
            <a:r>
              <a:rPr lang="en-US" sz="2800" i="1" dirty="0">
                <a:latin typeface="Avenir Next" panose="020B0503020202020204" pitchFamily="34" charset="0"/>
              </a:rPr>
              <a:t>"IPM effectively eliminates pests in </a:t>
            </a:r>
            <a:r>
              <a:rPr lang="en-US" sz="2800" b="1" i="1" dirty="0">
                <a:latin typeface="Avenir Next" panose="020B0503020202020204" pitchFamily="34" charset="0"/>
              </a:rPr>
              <a:t>safer</a:t>
            </a:r>
            <a:r>
              <a:rPr lang="en-US" sz="2800" i="1" dirty="0">
                <a:latin typeface="Avenir Next" panose="020B0503020202020204" pitchFamily="34" charset="0"/>
              </a:rPr>
              <a:t> and long term </a:t>
            </a:r>
            <a:r>
              <a:rPr lang="en-US" sz="2800" b="1" i="1" dirty="0">
                <a:latin typeface="Avenir Next" panose="020B0503020202020204" pitchFamily="34" charset="0"/>
              </a:rPr>
              <a:t>cost-effective</a:t>
            </a:r>
            <a:r>
              <a:rPr lang="en-US" sz="2800" i="1" dirty="0">
                <a:latin typeface="Avenir Next" panose="020B0503020202020204" pitchFamily="34" charset="0"/>
              </a:rPr>
              <a:t> ways than traditional pesticide treatments." </a:t>
            </a:r>
            <a:r>
              <a:rPr lang="en-US" sz="2800" dirty="0">
                <a:latin typeface="Avenir Next" panose="020B0503020202020204" pitchFamily="34" charset="0"/>
              </a:rPr>
              <a:t>HUD</a:t>
            </a:r>
          </a:p>
          <a:p>
            <a:endParaRPr lang="en-US" sz="2800" dirty="0">
              <a:latin typeface="Avenir Next" panose="020B0503020202020204" pitchFamily="34" charset="0"/>
            </a:endParaRPr>
          </a:p>
          <a:p>
            <a:r>
              <a:rPr lang="en-US" sz="2800" b="1" dirty="0">
                <a:latin typeface="Avenir Next" panose="020B0503020202020204" pitchFamily="34" charset="0"/>
              </a:rPr>
              <a:t>Children</a:t>
            </a:r>
            <a:r>
              <a:rPr lang="en-US" sz="2800" dirty="0">
                <a:latin typeface="Avenir Next" panose="020B0503020202020204" pitchFamily="34" charset="0"/>
              </a:rPr>
              <a:t> and </a:t>
            </a:r>
            <a:r>
              <a:rPr lang="en-US" sz="2800" b="1" dirty="0">
                <a:latin typeface="Avenir Next" panose="020B0503020202020204" pitchFamily="34" charset="0"/>
              </a:rPr>
              <a:t>seniors</a:t>
            </a:r>
            <a:r>
              <a:rPr lang="en-US" sz="2800" dirty="0">
                <a:latin typeface="Avenir Next" panose="020B0503020202020204" pitchFamily="34" charset="0"/>
              </a:rPr>
              <a:t> are more susceptible to pesticides and deserve special protection.</a:t>
            </a:r>
          </a:p>
        </p:txBody>
      </p:sp>
    </p:spTree>
    <p:extLst>
      <p:ext uri="{BB962C8B-B14F-4D97-AF65-F5344CB8AC3E}">
        <p14:creationId xmlns:p14="http://schemas.microsoft.com/office/powerpoint/2010/main" val="3589752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Grp="1" noChangeArrowheads="1"/>
          </p:cNvSpPr>
          <p:nvPr>
            <p:ph type="title"/>
          </p:nvPr>
        </p:nvSpPr>
        <p:spPr>
          <a:xfrm>
            <a:off x="115896" y="304800"/>
            <a:ext cx="8153400" cy="990600"/>
          </a:xfrm>
        </p:spPr>
        <p:txBody>
          <a:bodyPr>
            <a:normAutofit fontScale="90000"/>
          </a:bodyPr>
          <a:lstStyle/>
          <a:p>
            <a:pPr algn="r"/>
            <a:r>
              <a:rPr lang="en-US" dirty="0">
                <a:latin typeface="Avenir Next" panose="020B0503020202020204" pitchFamily="34" charset="0"/>
                <a:ea typeface="Osaka" charset="0"/>
                <a:cs typeface="Osaka" charset="0"/>
              </a:rPr>
              <a:t>Pesticide risk by </a:t>
            </a:r>
            <a:br>
              <a:rPr lang="en-US" dirty="0">
                <a:latin typeface="Avenir Next" panose="020B0503020202020204" pitchFamily="34" charset="0"/>
                <a:ea typeface="Osaka" charset="0"/>
                <a:cs typeface="Osaka" charset="0"/>
              </a:rPr>
            </a:br>
            <a:r>
              <a:rPr lang="en-US" dirty="0">
                <a:latin typeface="Avenir Next" panose="020B0503020202020204" pitchFamily="34" charset="0"/>
                <a:ea typeface="Osaka" charset="0"/>
                <a:cs typeface="Osaka" charset="0"/>
              </a:rPr>
              <a:t>application method</a:t>
            </a:r>
          </a:p>
        </p:txBody>
      </p:sp>
      <p:sp>
        <p:nvSpPr>
          <p:cNvPr id="21506" name="Rectangle 6"/>
          <p:cNvSpPr>
            <a:spLocks noGrp="1" noChangeArrowheads="1"/>
          </p:cNvSpPr>
          <p:nvPr>
            <p:ph type="sldNum" sz="quarter" idx="12"/>
          </p:nvPr>
        </p:nvSpPr>
        <p:spPr>
          <a:xfrm>
            <a:off x="6135696" y="6356350"/>
            <a:ext cx="2133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fld id="{9498A4C7-1687-2344-A607-24A8BA2B32FF}" type="slidenum">
              <a:rPr lang="en-US" sz="1400"/>
              <a:pPr/>
              <a:t>6</a:t>
            </a:fld>
            <a:endParaRPr lang="en-US" sz="1400"/>
          </a:p>
        </p:txBody>
      </p:sp>
      <p:sp>
        <p:nvSpPr>
          <p:cNvPr id="21508" name="AutoShape 11"/>
          <p:cNvSpPr>
            <a:spLocks noChangeArrowheads="1"/>
          </p:cNvSpPr>
          <p:nvPr/>
        </p:nvSpPr>
        <p:spPr bwMode="auto">
          <a:xfrm>
            <a:off x="710784" y="3200400"/>
            <a:ext cx="7772400" cy="1981200"/>
          </a:xfrm>
          <a:prstGeom prst="roundRect">
            <a:avLst>
              <a:gd name="adj" fmla="val 16667"/>
            </a:avLst>
          </a:prstGeom>
          <a:gradFill rotWithShape="0">
            <a:gsLst>
              <a:gs pos="0">
                <a:srgbClr val="37C47A"/>
              </a:gs>
              <a:gs pos="53000">
                <a:srgbClr val="FFCC66"/>
              </a:gs>
              <a:gs pos="100000">
                <a:srgbClr val="FF3300"/>
              </a:gs>
            </a:gsLst>
            <a:lin ang="0" scaled="1"/>
          </a:gradFill>
          <a:ln w="38100">
            <a:solidFill>
              <a:schemeClr val="tx1"/>
            </a:solidFill>
            <a:round/>
            <a:headEnd/>
            <a:tailEnd/>
          </a:ln>
        </p:spPr>
        <p:txBody>
          <a:bodyPr wrap="none" anchor="ctr"/>
          <a:lstStyle/>
          <a:p>
            <a:endParaRPr lang="en-US" sz="2800"/>
          </a:p>
        </p:txBody>
      </p:sp>
      <p:sp>
        <p:nvSpPr>
          <p:cNvPr id="21509" name="Text Box 12"/>
          <p:cNvSpPr txBox="1">
            <a:spLocks noChangeArrowheads="1"/>
          </p:cNvSpPr>
          <p:nvPr/>
        </p:nvSpPr>
        <p:spPr bwMode="auto">
          <a:xfrm>
            <a:off x="820010" y="3505200"/>
            <a:ext cx="1828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pPr>
              <a:spcBef>
                <a:spcPct val="50000"/>
              </a:spcBef>
            </a:pPr>
            <a:r>
              <a:rPr lang="en-US" sz="2800" dirty="0"/>
              <a:t>Tamper- resistant station</a:t>
            </a:r>
          </a:p>
        </p:txBody>
      </p:sp>
      <p:sp>
        <p:nvSpPr>
          <p:cNvPr id="21510" name="Text Box 14"/>
          <p:cNvSpPr txBox="1">
            <a:spLocks noChangeArrowheads="1"/>
          </p:cNvSpPr>
          <p:nvPr/>
        </p:nvSpPr>
        <p:spPr bwMode="auto">
          <a:xfrm>
            <a:off x="6531408" y="3505200"/>
            <a:ext cx="1828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pPr>
              <a:spcBef>
                <a:spcPct val="50000"/>
              </a:spcBef>
            </a:pPr>
            <a:r>
              <a:rPr lang="en-US" sz="2800" dirty="0"/>
              <a:t>Total release fogger</a:t>
            </a:r>
          </a:p>
        </p:txBody>
      </p:sp>
      <p:sp>
        <p:nvSpPr>
          <p:cNvPr id="21511" name="Text Box 20"/>
          <p:cNvSpPr txBox="1">
            <a:spLocks noChangeArrowheads="1"/>
          </p:cNvSpPr>
          <p:nvPr/>
        </p:nvSpPr>
        <p:spPr bwMode="auto">
          <a:xfrm>
            <a:off x="573096" y="2113756"/>
            <a:ext cx="2514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pPr algn="l">
              <a:spcBef>
                <a:spcPct val="50000"/>
              </a:spcBef>
            </a:pPr>
            <a:r>
              <a:rPr lang="en-US" sz="2800" b="1" dirty="0">
                <a:latin typeface="Avenir Next" panose="020B0503020202020204" pitchFamily="34" charset="0"/>
              </a:rPr>
              <a:t>Less risk of exposure</a:t>
            </a:r>
          </a:p>
        </p:txBody>
      </p:sp>
      <p:sp>
        <p:nvSpPr>
          <p:cNvPr id="21512" name="Text Box 21"/>
          <p:cNvSpPr txBox="1">
            <a:spLocks noChangeArrowheads="1"/>
          </p:cNvSpPr>
          <p:nvPr/>
        </p:nvSpPr>
        <p:spPr bwMode="auto">
          <a:xfrm>
            <a:off x="5952715" y="2133600"/>
            <a:ext cx="2514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pPr algn="r">
              <a:spcBef>
                <a:spcPct val="50000"/>
              </a:spcBef>
            </a:pPr>
            <a:r>
              <a:rPr lang="en-US" sz="2800" b="1" dirty="0">
                <a:latin typeface="Avenir Next" panose="020B0503020202020204" pitchFamily="34" charset="0"/>
              </a:rPr>
              <a:t>More risk of exposure</a:t>
            </a:r>
          </a:p>
        </p:txBody>
      </p:sp>
      <p:sp>
        <p:nvSpPr>
          <p:cNvPr id="21513" name="Line 22"/>
          <p:cNvSpPr>
            <a:spLocks noChangeShapeType="1"/>
          </p:cNvSpPr>
          <p:nvPr/>
        </p:nvSpPr>
        <p:spPr bwMode="auto">
          <a:xfrm>
            <a:off x="2782896" y="25908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1514" name="Text Box 23"/>
          <p:cNvSpPr txBox="1">
            <a:spLocks noChangeArrowheads="1"/>
          </p:cNvSpPr>
          <p:nvPr/>
        </p:nvSpPr>
        <p:spPr bwMode="auto">
          <a:xfrm>
            <a:off x="2782896" y="3505200"/>
            <a:ext cx="1828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pPr>
              <a:spcBef>
                <a:spcPct val="50000"/>
              </a:spcBef>
            </a:pPr>
            <a:r>
              <a:rPr lang="en-US" sz="2800" dirty="0"/>
              <a:t>Gel bait </a:t>
            </a:r>
            <a:br>
              <a:rPr lang="en-US" sz="2800" dirty="0"/>
            </a:br>
            <a:r>
              <a:rPr lang="en-US" sz="2800" dirty="0"/>
              <a:t>in a crevice</a:t>
            </a:r>
          </a:p>
        </p:txBody>
      </p:sp>
    </p:spTree>
    <p:extLst>
      <p:ext uri="{BB962C8B-B14F-4D97-AF65-F5344CB8AC3E}">
        <p14:creationId xmlns:p14="http://schemas.microsoft.com/office/powerpoint/2010/main" val="1552796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53479" y="128645"/>
            <a:ext cx="7498080" cy="1143000"/>
          </a:xfrm>
        </p:spPr>
        <p:txBody>
          <a:bodyPr>
            <a:normAutofit/>
          </a:bodyPr>
          <a:lstStyle/>
          <a:p>
            <a:pPr algn="r"/>
            <a:r>
              <a:rPr lang="en-US" dirty="0">
                <a:latin typeface="Avenir Next" panose="020B0503020202020204" pitchFamily="34" charset="0"/>
                <a:ea typeface="ＭＳ Ｐゴシック" charset="0"/>
                <a:cs typeface="ＭＳ Ｐゴシック" charset="0"/>
              </a:rPr>
              <a:t>Pest Problem Solving</a:t>
            </a:r>
          </a:p>
        </p:txBody>
      </p:sp>
      <p:sp>
        <p:nvSpPr>
          <p:cNvPr id="28675" name="Content Placeholder 2"/>
          <p:cNvSpPr>
            <a:spLocks noGrp="1"/>
          </p:cNvSpPr>
          <p:nvPr>
            <p:ph idx="1"/>
          </p:nvPr>
        </p:nvSpPr>
        <p:spPr>
          <a:xfrm>
            <a:off x="179095" y="1602658"/>
            <a:ext cx="9193824" cy="4391243"/>
          </a:xfrm>
        </p:spPr>
        <p:txBody>
          <a:bodyPr/>
          <a:lstStyle/>
          <a:p>
            <a:pPr marL="514350" indent="-514350">
              <a:buFont typeface="Calibri" charset="0"/>
              <a:buAutoNum type="arabicPeriod"/>
            </a:pPr>
            <a:r>
              <a:rPr lang="en-US" dirty="0">
                <a:latin typeface="Avenir Next" panose="020B0503020202020204" pitchFamily="34" charset="0"/>
                <a:ea typeface="ＭＳ Ｐゴシック" charset="0"/>
                <a:cs typeface="ＭＳ Ｐゴシック" charset="0"/>
              </a:rPr>
              <a:t>Inspect and monitor</a:t>
            </a:r>
          </a:p>
          <a:p>
            <a:pPr marL="514350" indent="-514350">
              <a:buFont typeface="Calibri" charset="0"/>
              <a:buAutoNum type="arabicPeriod"/>
            </a:pPr>
            <a:r>
              <a:rPr lang="en-US" dirty="0">
                <a:latin typeface="Avenir Next" panose="020B0503020202020204" pitchFamily="34" charset="0"/>
                <a:ea typeface="ＭＳ Ｐゴシック" charset="0"/>
                <a:cs typeface="ＭＳ Ｐゴシック" charset="0"/>
              </a:rPr>
              <a:t>Identify</a:t>
            </a:r>
          </a:p>
          <a:p>
            <a:pPr marL="514350" indent="-514350">
              <a:buFont typeface="Calibri" charset="0"/>
              <a:buAutoNum type="arabicPeriod"/>
            </a:pPr>
            <a:r>
              <a:rPr lang="en-US" dirty="0">
                <a:latin typeface="Avenir Next" panose="020B0503020202020204" pitchFamily="34" charset="0"/>
                <a:ea typeface="ＭＳ Ｐゴシック" charset="0"/>
                <a:cs typeface="ＭＳ Ｐゴシック" charset="0"/>
              </a:rPr>
              <a:t>Take control measures</a:t>
            </a:r>
          </a:p>
          <a:p>
            <a:pPr marL="514350" indent="-514350">
              <a:buFont typeface="Calibri" charset="0"/>
              <a:buAutoNum type="arabicPeriod"/>
            </a:pPr>
            <a:r>
              <a:rPr lang="en-US" dirty="0">
                <a:latin typeface="Avenir Next" panose="020B0503020202020204" pitchFamily="34" charset="0"/>
                <a:ea typeface="ＭＳ Ｐゴシック" charset="0"/>
                <a:cs typeface="ＭＳ Ｐゴシック" charset="0"/>
              </a:rPr>
              <a:t>Evaluate effectiveness</a:t>
            </a:r>
          </a:p>
          <a:p>
            <a:pPr marL="0" indent="0">
              <a:buNone/>
            </a:pPr>
            <a:endParaRPr lang="en-US" sz="2800" dirty="0">
              <a:ea typeface="ＭＳ Ｐゴシック" charset="0"/>
              <a:cs typeface="ＭＳ Ｐゴシック" charset="0"/>
            </a:endParaRPr>
          </a:p>
        </p:txBody>
      </p:sp>
      <p:pic>
        <p:nvPicPr>
          <p:cNvPr id="5" name="Picture 4" descr="Cockroach_Trap_Mixed"/>
          <p:cNvPicPr>
            <a:picLocks noChangeAspect="1" noChangeArrowheads="1"/>
          </p:cNvPicPr>
          <p:nvPr/>
        </p:nvPicPr>
        <p:blipFill>
          <a:blip r:embed="rId2"/>
          <a:srcRect/>
          <a:stretch>
            <a:fillRect/>
          </a:stretch>
        </p:blipFill>
        <p:spPr bwMode="auto">
          <a:xfrm>
            <a:off x="4938795" y="1644088"/>
            <a:ext cx="3989105" cy="1908453"/>
          </a:xfrm>
          <a:prstGeom prst="rect">
            <a:avLst/>
          </a:prstGeom>
          <a:noFill/>
          <a:ln w="6350">
            <a:noFill/>
            <a:miter lim="800000"/>
            <a:headEnd/>
            <a:tailEnd/>
          </a:ln>
          <a:effectLst/>
        </p:spPr>
      </p:pic>
      <p:sp>
        <p:nvSpPr>
          <p:cNvPr id="2" name="TextBox 1"/>
          <p:cNvSpPr txBox="1"/>
          <p:nvPr/>
        </p:nvSpPr>
        <p:spPr>
          <a:xfrm>
            <a:off x="619432" y="4319818"/>
            <a:ext cx="4083087" cy="1477328"/>
          </a:xfrm>
          <a:prstGeom prst="rect">
            <a:avLst/>
          </a:prstGeom>
          <a:noFill/>
        </p:spPr>
        <p:txBody>
          <a:bodyPr wrap="square" rtlCol="0">
            <a:spAutoFit/>
          </a:bodyPr>
          <a:lstStyle/>
          <a:p>
            <a:pPr algn="ctr"/>
            <a:r>
              <a:rPr lang="en-US" dirty="0">
                <a:latin typeface="Avenir Next" panose="020B0503020202020204" pitchFamily="34" charset="0"/>
              </a:rPr>
              <a:t>Sticky traps used to monitor for cockroaches and interceptors used to monitor for bed bugs are an essential part of an IPM program and make inspection easier</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648" y="3593970"/>
            <a:ext cx="3844301" cy="3264029"/>
          </a:xfrm>
          <a:prstGeom prst="rect">
            <a:avLst/>
          </a:prstGeom>
          <a:noFill/>
          <a:ln w="6350">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pic>
      <p:cxnSp>
        <p:nvCxnSpPr>
          <p:cNvPr id="6" name="Straight Arrow Connector 5"/>
          <p:cNvCxnSpPr/>
          <p:nvPr/>
        </p:nvCxnSpPr>
        <p:spPr>
          <a:xfrm flipV="1">
            <a:off x="4213262" y="3324266"/>
            <a:ext cx="2060591" cy="9955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4213262" y="5214095"/>
            <a:ext cx="124566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25311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B073-39B0-8841-964E-311FC5F0EB0D}"/>
              </a:ext>
            </a:extLst>
          </p:cNvPr>
          <p:cNvSpPr>
            <a:spLocks noGrp="1"/>
          </p:cNvSpPr>
          <p:nvPr>
            <p:ph type="title"/>
          </p:nvPr>
        </p:nvSpPr>
        <p:spPr>
          <a:xfrm>
            <a:off x="565355" y="3361967"/>
            <a:ext cx="8229600" cy="1622988"/>
          </a:xfrm>
        </p:spPr>
        <p:txBody>
          <a:bodyPr/>
          <a:lstStyle/>
          <a:p>
            <a:pPr algn="r"/>
            <a:r>
              <a:rPr lang="en-US" sz="6000" b="1" dirty="0">
                <a:latin typeface="Avenir Next" panose="020B0503020202020204" pitchFamily="34" charset="0"/>
              </a:rPr>
              <a:t>Challenges</a:t>
            </a:r>
            <a:r>
              <a:rPr lang="en-US" dirty="0">
                <a:latin typeface="Avenir Next" panose="020B0503020202020204" pitchFamily="34" charset="0"/>
              </a:rPr>
              <a:t> to Implementing IPM in Affordable Housing</a:t>
            </a:r>
          </a:p>
        </p:txBody>
      </p:sp>
    </p:spTree>
    <p:extLst>
      <p:ext uri="{BB962C8B-B14F-4D97-AF65-F5344CB8AC3E}">
        <p14:creationId xmlns:p14="http://schemas.microsoft.com/office/powerpoint/2010/main" val="2857107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ointing-finger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216" y="2451200"/>
            <a:ext cx="6281858" cy="4104147"/>
          </a:xfrm>
          <a:prstGeom prst="rect">
            <a:avLst/>
          </a:prstGeom>
        </p:spPr>
      </p:pic>
      <p:sp>
        <p:nvSpPr>
          <p:cNvPr id="2" name="TextBox 1">
            <a:extLst>
              <a:ext uri="{FF2B5EF4-FFF2-40B4-BE49-F238E27FC236}">
                <a16:creationId xmlns:a16="http://schemas.microsoft.com/office/drawing/2014/main" id="{BEFA9866-B3F1-6347-BF11-E54E3CDB9EE7}"/>
              </a:ext>
            </a:extLst>
          </p:cNvPr>
          <p:cNvSpPr txBox="1"/>
          <p:nvPr/>
        </p:nvSpPr>
        <p:spPr>
          <a:xfrm>
            <a:off x="337096" y="2451200"/>
            <a:ext cx="2235281" cy="577081"/>
          </a:xfrm>
          <a:prstGeom prst="rect">
            <a:avLst/>
          </a:prstGeom>
          <a:noFill/>
        </p:spPr>
        <p:txBody>
          <a:bodyPr wrap="square" rtlCol="0">
            <a:spAutoFit/>
          </a:bodyPr>
          <a:lstStyle/>
          <a:p>
            <a:r>
              <a:rPr lang="en-US" sz="1575" dirty="0"/>
              <a:t>Management did nothing!</a:t>
            </a:r>
          </a:p>
        </p:txBody>
      </p:sp>
      <p:sp>
        <p:nvSpPr>
          <p:cNvPr id="3" name="TextBox 2">
            <a:extLst>
              <a:ext uri="{FF2B5EF4-FFF2-40B4-BE49-F238E27FC236}">
                <a16:creationId xmlns:a16="http://schemas.microsoft.com/office/drawing/2014/main" id="{65A02583-00F1-2046-9426-1E27F3CF3F55}"/>
              </a:ext>
            </a:extLst>
          </p:cNvPr>
          <p:cNvSpPr txBox="1"/>
          <p:nvPr/>
        </p:nvSpPr>
        <p:spPr>
          <a:xfrm>
            <a:off x="264824" y="3634349"/>
            <a:ext cx="1252904" cy="715581"/>
          </a:xfrm>
          <a:prstGeom prst="rect">
            <a:avLst/>
          </a:prstGeom>
          <a:noFill/>
        </p:spPr>
        <p:txBody>
          <a:bodyPr wrap="square" rtlCol="0">
            <a:spAutoFit/>
          </a:bodyPr>
          <a:lstStyle/>
          <a:p>
            <a:r>
              <a:rPr lang="en-US" sz="1350" dirty="0"/>
              <a:t>I called our guy and he sprayed.</a:t>
            </a:r>
          </a:p>
        </p:txBody>
      </p:sp>
      <p:sp>
        <p:nvSpPr>
          <p:cNvPr id="4" name="TextBox 3">
            <a:extLst>
              <a:ext uri="{FF2B5EF4-FFF2-40B4-BE49-F238E27FC236}">
                <a16:creationId xmlns:a16="http://schemas.microsoft.com/office/drawing/2014/main" id="{3C38C090-F315-854C-A50A-563E90098483}"/>
              </a:ext>
            </a:extLst>
          </p:cNvPr>
          <p:cNvSpPr txBox="1"/>
          <p:nvPr/>
        </p:nvSpPr>
        <p:spPr>
          <a:xfrm>
            <a:off x="140113" y="4722279"/>
            <a:ext cx="1740035" cy="923330"/>
          </a:xfrm>
          <a:prstGeom prst="rect">
            <a:avLst/>
          </a:prstGeom>
          <a:noFill/>
        </p:spPr>
        <p:txBody>
          <a:bodyPr wrap="square" rtlCol="0">
            <a:spAutoFit/>
          </a:bodyPr>
          <a:lstStyle/>
          <a:p>
            <a:r>
              <a:rPr lang="en-US" sz="1350" dirty="0"/>
              <a:t>I can’t treat this apartment, the resident is unprepared.</a:t>
            </a:r>
          </a:p>
        </p:txBody>
      </p:sp>
      <p:sp>
        <p:nvSpPr>
          <p:cNvPr id="5" name="TextBox 4">
            <a:extLst>
              <a:ext uri="{FF2B5EF4-FFF2-40B4-BE49-F238E27FC236}">
                <a16:creationId xmlns:a16="http://schemas.microsoft.com/office/drawing/2014/main" id="{EFAECDEC-9EF7-B24E-B079-EF154CBFEFB5}"/>
              </a:ext>
            </a:extLst>
          </p:cNvPr>
          <p:cNvSpPr txBox="1"/>
          <p:nvPr/>
        </p:nvSpPr>
        <p:spPr>
          <a:xfrm>
            <a:off x="5892832" y="2501128"/>
            <a:ext cx="2865250" cy="334707"/>
          </a:xfrm>
          <a:prstGeom prst="rect">
            <a:avLst/>
          </a:prstGeom>
          <a:noFill/>
        </p:spPr>
        <p:txBody>
          <a:bodyPr wrap="square" rtlCol="0">
            <a:spAutoFit/>
          </a:bodyPr>
          <a:lstStyle/>
          <a:p>
            <a:r>
              <a:rPr lang="en-US" sz="1575" dirty="0"/>
              <a:t>The exterminator did nothing!</a:t>
            </a:r>
          </a:p>
        </p:txBody>
      </p:sp>
      <p:sp>
        <p:nvSpPr>
          <p:cNvPr id="6" name="TextBox 5">
            <a:extLst>
              <a:ext uri="{FF2B5EF4-FFF2-40B4-BE49-F238E27FC236}">
                <a16:creationId xmlns:a16="http://schemas.microsoft.com/office/drawing/2014/main" id="{87A2ADAF-4A0D-D145-B056-5011128E5217}"/>
              </a:ext>
            </a:extLst>
          </p:cNvPr>
          <p:cNvSpPr txBox="1"/>
          <p:nvPr/>
        </p:nvSpPr>
        <p:spPr>
          <a:xfrm>
            <a:off x="7706074" y="3188614"/>
            <a:ext cx="1211774" cy="1304203"/>
          </a:xfrm>
          <a:prstGeom prst="rect">
            <a:avLst/>
          </a:prstGeom>
          <a:noFill/>
        </p:spPr>
        <p:txBody>
          <a:bodyPr wrap="square" rtlCol="0">
            <a:spAutoFit/>
          </a:bodyPr>
          <a:lstStyle/>
          <a:p>
            <a:pPr algn="r"/>
            <a:r>
              <a:rPr lang="en-US" sz="1575" dirty="0"/>
              <a:t>I used 6 bug bombs and I’m still getting bites!</a:t>
            </a:r>
          </a:p>
        </p:txBody>
      </p:sp>
      <p:sp>
        <p:nvSpPr>
          <p:cNvPr id="7" name="TextBox 6">
            <a:extLst>
              <a:ext uri="{FF2B5EF4-FFF2-40B4-BE49-F238E27FC236}">
                <a16:creationId xmlns:a16="http://schemas.microsoft.com/office/drawing/2014/main" id="{389177A8-9668-A949-8110-DFD97F8D4541}"/>
              </a:ext>
            </a:extLst>
          </p:cNvPr>
          <p:cNvSpPr txBox="1"/>
          <p:nvPr/>
        </p:nvSpPr>
        <p:spPr>
          <a:xfrm>
            <a:off x="7437142" y="4646331"/>
            <a:ext cx="1448228" cy="923330"/>
          </a:xfrm>
          <a:prstGeom prst="rect">
            <a:avLst/>
          </a:prstGeom>
          <a:noFill/>
        </p:spPr>
        <p:txBody>
          <a:bodyPr wrap="square" rtlCol="0">
            <a:spAutoFit/>
          </a:bodyPr>
          <a:lstStyle/>
          <a:p>
            <a:pPr algn="r"/>
            <a:r>
              <a:rPr lang="en-US" sz="1350" dirty="0"/>
              <a:t>The tenant keeps bringing them back in the building!</a:t>
            </a:r>
          </a:p>
        </p:txBody>
      </p:sp>
      <p:sp>
        <p:nvSpPr>
          <p:cNvPr id="8" name="Title 7">
            <a:extLst>
              <a:ext uri="{FF2B5EF4-FFF2-40B4-BE49-F238E27FC236}">
                <a16:creationId xmlns:a16="http://schemas.microsoft.com/office/drawing/2014/main" id="{D181D7A8-7219-804E-9D4B-DDF52E96ED29}"/>
              </a:ext>
            </a:extLst>
          </p:cNvPr>
          <p:cNvSpPr>
            <a:spLocks noGrp="1"/>
          </p:cNvSpPr>
          <p:nvPr>
            <p:ph type="title"/>
          </p:nvPr>
        </p:nvSpPr>
        <p:spPr/>
        <p:txBody>
          <a:bodyPr/>
          <a:lstStyle/>
          <a:p>
            <a:pPr algn="r"/>
            <a:r>
              <a:rPr lang="en-US" dirty="0">
                <a:latin typeface="Avenir Next" panose="020B0503020202020204" pitchFamily="34" charset="0"/>
              </a:rPr>
              <a:t>The blame game</a:t>
            </a:r>
          </a:p>
        </p:txBody>
      </p:sp>
    </p:spTree>
    <p:extLst>
      <p:ext uri="{BB962C8B-B14F-4D97-AF65-F5344CB8AC3E}">
        <p14:creationId xmlns:p14="http://schemas.microsoft.com/office/powerpoint/2010/main" val="4060708813"/>
      </p:ext>
    </p:extLst>
  </p:cSld>
  <p:clrMapOvr>
    <a:masterClrMapping/>
  </p:clrMapOvr>
</p:sld>
</file>

<file path=ppt/theme/theme1.xml><?xml version="1.0" encoding="utf-8"?>
<a:theme xmlns:a="http://schemas.openxmlformats.org/drawingml/2006/main" name="5-29 Bed Bug Webin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5-29 Bed Bug Webinar.thmx</Template>
  <TotalTime>549</TotalTime>
  <Words>1353</Words>
  <Application>Microsoft Macintosh PowerPoint</Application>
  <PresentationFormat>On-screen Show (4:3)</PresentationFormat>
  <Paragraphs>192</Paragraphs>
  <Slides>31</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ＭＳ Ｐゴシック</vt:lpstr>
      <vt:lpstr>Osaka</vt:lpstr>
      <vt:lpstr>ヒラギノ角ゴ Pro W3</vt:lpstr>
      <vt:lpstr>Arial</vt:lpstr>
      <vt:lpstr>Avenir Next</vt:lpstr>
      <vt:lpstr>Calibri</vt:lpstr>
      <vt:lpstr>5-29 Bed Bug Webinar</vt:lpstr>
      <vt:lpstr>Susannah Reese, StopPests in Housing Project Manager sck27@cornell.edu Cornell University’s NE IPM Center June 27th 2019 HUD Region 3 Mid Atlantic Lead and Healthy Homes Summit The Northeastern IPM Center receives support from the US Department of Housing and Urban Development’s Office of Lead Hazard Control and Healthy Homes through the US Department of Agriculture, NIFA agreement #2016-4866825905  </vt:lpstr>
      <vt:lpstr>StopPests provides free training and technical assistance</vt:lpstr>
      <vt:lpstr>What do pests do to us?</vt:lpstr>
      <vt:lpstr>What is IPM?</vt:lpstr>
      <vt:lpstr>Routine spraying of pesticides  is not an effective or safe option</vt:lpstr>
      <vt:lpstr>Pesticide risk by  application method</vt:lpstr>
      <vt:lpstr>Pest Problem Solving</vt:lpstr>
      <vt:lpstr>Challenges to Implementing IPM in Affordable Housing</vt:lpstr>
      <vt:lpstr>The blame game</vt:lpstr>
      <vt:lpstr>Poorly written contracts</vt:lpstr>
      <vt:lpstr>No contract oversight</vt:lpstr>
      <vt:lpstr>Low-bid/one-size fits all contracts</vt:lpstr>
      <vt:lpstr>Monitoring is lacking &amp; REAC discourages use</vt:lpstr>
      <vt:lpstr>Over-reliance on sprays</vt:lpstr>
      <vt:lpstr>Clutter and sanitation</vt:lpstr>
      <vt:lpstr>Self-treatments</vt:lpstr>
      <vt:lpstr>Mice…..</vt:lpstr>
      <vt:lpstr>Mice and asthma</vt:lpstr>
      <vt:lpstr>IPM for bed bugs is tricky…</vt:lpstr>
      <vt:lpstr>Solutions </vt:lpstr>
      <vt:lpstr>Designated IPM Coordinator</vt:lpstr>
      <vt:lpstr>Detailed scope of service</vt:lpstr>
      <vt:lpstr>Recordkeeping</vt:lpstr>
      <vt:lpstr>Education and training</vt:lpstr>
      <vt:lpstr>TEAMWORK approach</vt:lpstr>
      <vt:lpstr>The IPM team</vt:lpstr>
      <vt:lpstr>Staff have defined roles</vt:lpstr>
      <vt:lpstr>Leverage connections</vt:lpstr>
      <vt:lpstr>PowerPoint Presentation</vt:lpstr>
      <vt:lpstr>PowerPoint Presentation</vt:lpstr>
      <vt:lpstr>Visit StopPests.org for more information and resources</vt:lpstr>
    </vt:vector>
  </TitlesOfParts>
  <Company>Cornell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StopPests in Housing  StopPests is funded through an Interagency agreement (IAA) between the U.S. Department of Housing and Urban Development (HUD) and USDA–National Institute of Food and Agriculture (NIFA). </dc:title>
  <dc:creator>Cornell University</dc:creator>
  <cp:lastModifiedBy>Susannah K. Reese</cp:lastModifiedBy>
  <cp:revision>32</cp:revision>
  <dcterms:created xsi:type="dcterms:W3CDTF">2017-01-17T19:45:10Z</dcterms:created>
  <dcterms:modified xsi:type="dcterms:W3CDTF">2019-06-24T14:50:28Z</dcterms:modified>
</cp:coreProperties>
</file>